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2"/>
  </p:sldMasterIdLst>
  <p:notesMasterIdLst>
    <p:notesMasterId r:id="rId29"/>
  </p:notesMasterIdLst>
  <p:handoutMasterIdLst>
    <p:handoutMasterId r:id="rId30"/>
  </p:handoutMasterIdLst>
  <p:sldIdLst>
    <p:sldId id="503" r:id="rId3"/>
    <p:sldId id="505" r:id="rId4"/>
    <p:sldId id="536" r:id="rId5"/>
    <p:sldId id="539" r:id="rId6"/>
    <p:sldId id="540" r:id="rId7"/>
    <p:sldId id="541" r:id="rId8"/>
    <p:sldId id="542" r:id="rId9"/>
    <p:sldId id="543" r:id="rId10"/>
    <p:sldId id="544" r:id="rId11"/>
    <p:sldId id="555" r:id="rId12"/>
    <p:sldId id="556" r:id="rId13"/>
    <p:sldId id="560" r:id="rId14"/>
    <p:sldId id="557" r:id="rId15"/>
    <p:sldId id="561" r:id="rId16"/>
    <p:sldId id="558" r:id="rId17"/>
    <p:sldId id="551" r:id="rId18"/>
    <p:sldId id="552" r:id="rId19"/>
    <p:sldId id="553" r:id="rId20"/>
    <p:sldId id="554" r:id="rId21"/>
    <p:sldId id="546" r:id="rId22"/>
    <p:sldId id="550" r:id="rId23"/>
    <p:sldId id="547" r:id="rId24"/>
    <p:sldId id="548" r:id="rId25"/>
    <p:sldId id="549" r:id="rId26"/>
    <p:sldId id="439" r:id="rId27"/>
    <p:sldId id="42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99"/>
    <a:srgbClr val="552BBF"/>
    <a:srgbClr val="66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91" autoAdjust="0"/>
    <p:restoredTop sz="84517" autoAdjust="0"/>
  </p:normalViewPr>
  <p:slideViewPr>
    <p:cSldViewPr snapToGrid="0">
      <p:cViewPr varScale="1">
        <p:scale>
          <a:sx n="78" d="100"/>
          <a:sy n="78" d="100"/>
        </p:scale>
        <p:origin x="426" y="54"/>
      </p:cViewPr>
      <p:guideLst>
        <p:guide pos="3840"/>
        <p:guide orient="horz" pos="2160"/>
      </p:guideLst>
    </p:cSldViewPr>
  </p:slideViewPr>
  <p:notesTextViewPr>
    <p:cViewPr>
      <p:scale>
        <a:sx n="1" d="1"/>
        <a:sy n="1" d="1"/>
      </p:scale>
      <p:origin x="0" y="0"/>
    </p:cViewPr>
  </p:notesTextViewPr>
  <p:notesViewPr>
    <p:cSldViewPr snapToGrid="0">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475077-A074-4E8C-B45E-964494945228}" type="datetimeFigureOut">
              <a:rPr lang="en-US"/>
              <a:pPr/>
              <a:t>10-May-16</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E4C80B-8910-445E-8D30-7A590951118B}" type="slidenum">
              <a:rPr/>
              <a:pPr/>
              <a:t>‹#›</a:t>
            </a:fld>
            <a:endParaRPr/>
          </a:p>
        </p:txBody>
      </p:sp>
    </p:spTree>
    <p:extLst>
      <p:ext uri="{BB962C8B-B14F-4D97-AF65-F5344CB8AC3E}">
        <p14:creationId xmlns:p14="http://schemas.microsoft.com/office/powerpoint/2010/main" val="162125406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2B48A4-4B96-49F4-8C25-4C9D06114B2C}" type="datetimeFigureOut">
              <a:rPr lang="en-US"/>
              <a:pPr/>
              <a:t>10-May-16</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81F1E7-4EFD-4BFF-B438-FCD52FD36B17}" type="slidenum">
              <a:rPr/>
              <a:pPr/>
              <a:t>‹#›</a:t>
            </a:fld>
            <a:endParaRPr/>
          </a:p>
        </p:txBody>
      </p:sp>
    </p:spTree>
    <p:extLst>
      <p:ext uri="{BB962C8B-B14F-4D97-AF65-F5344CB8AC3E}">
        <p14:creationId xmlns:p14="http://schemas.microsoft.com/office/powerpoint/2010/main" val="47356197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java9s.com/tutorial/core-java/thread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81F1E7-4EFD-4BFF-B438-FCD52FD36B17}" type="slidenum">
              <a:rPr lang="en-US" smtClean="0"/>
              <a:pPr/>
              <a:t>1</a:t>
            </a:fld>
            <a:endParaRPr lang="en-US"/>
          </a:p>
        </p:txBody>
      </p:sp>
    </p:spTree>
    <p:extLst>
      <p:ext uri="{BB962C8B-B14F-4D97-AF65-F5344CB8AC3E}">
        <p14:creationId xmlns:p14="http://schemas.microsoft.com/office/powerpoint/2010/main" val="639653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a:t>
            </a:r>
            <a:r>
              <a:rPr lang="en-US" sz="1200" b="0" i="1" kern="1200" dirty="0">
                <a:solidFill>
                  <a:schemeClr val="tx1"/>
                </a:solidFill>
                <a:effectLst/>
                <a:latin typeface="+mn-lt"/>
                <a:ea typeface="+mn-ea"/>
                <a:cs typeface="+mn-cs"/>
              </a:rPr>
              <a:t>collection</a:t>
            </a:r>
            <a:r>
              <a:rPr lang="en-US" sz="1200" b="0" i="0" kern="1200" dirty="0">
                <a:solidFill>
                  <a:schemeClr val="tx1"/>
                </a:solidFill>
                <a:effectLst/>
                <a:latin typeface="+mn-lt"/>
                <a:ea typeface="+mn-ea"/>
                <a:cs typeface="+mn-cs"/>
              </a:rPr>
              <a:t> — sometimes called a container — is simply an object that groups multiple elements into a single unit. Collections are used to store, retrieve, manipulate, and communicate aggregate data. Typically, they represent data items that form a natural group, such as a poker hand (a collection of cards), a mail folder (a collection of letters), or a telephone directory (a mapping of names to phone numbers). If you have used the Java programming language — or just about any other programming language — you are already familiar with collections.</a:t>
            </a:r>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pPr/>
              <a:t>20</a:t>
            </a:fld>
            <a:endParaRPr lang="en-US"/>
          </a:p>
        </p:txBody>
      </p:sp>
    </p:spTree>
    <p:extLst>
      <p:ext uri="{BB962C8B-B14F-4D97-AF65-F5344CB8AC3E}">
        <p14:creationId xmlns:p14="http://schemas.microsoft.com/office/powerpoint/2010/main" val="4136778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 us consider another example where we have a travel website happybus.com through which you can book your bus tickets.</a:t>
            </a:r>
          </a:p>
          <a:p>
            <a:r>
              <a:rPr lang="en-US" sz="1200" b="0" i="0" kern="1200" dirty="0">
                <a:solidFill>
                  <a:schemeClr val="tx1"/>
                </a:solidFill>
                <a:effectLst/>
                <a:latin typeface="+mn-lt"/>
                <a:ea typeface="+mn-ea"/>
                <a:cs typeface="+mn-cs"/>
              </a:rPr>
              <a:t>Now there are only three seats left and two people are trying to book the tickets at the same time. Only one will be able to proceed and other will fail.</a:t>
            </a:r>
          </a:p>
          <a:p>
            <a:r>
              <a:rPr lang="en-US" sz="1200" b="0" i="0" kern="1200" dirty="0">
                <a:solidFill>
                  <a:schemeClr val="tx1"/>
                </a:solidFill>
                <a:effectLst/>
                <a:latin typeface="+mn-lt"/>
                <a:ea typeface="+mn-ea"/>
                <a:cs typeface="+mn-cs"/>
              </a:rPr>
              <a:t>If you consider in both the cases, the trouble arises when different threads try to work on the same data at same time.</a:t>
            </a:r>
          </a:p>
          <a:p>
            <a:r>
              <a:rPr lang="en-US" sz="1200" b="0" i="0" kern="1200" dirty="0">
                <a:solidFill>
                  <a:schemeClr val="tx1"/>
                </a:solidFill>
                <a:effectLst/>
                <a:latin typeface="+mn-lt"/>
                <a:ea typeface="+mn-ea"/>
                <a:cs typeface="+mn-cs"/>
              </a:rPr>
              <a:t>To avoid this problem, the code synchronization should be implemented which restricts multiple threads to work on the same code at the same time.</a:t>
            </a:r>
          </a:p>
          <a:p>
            <a:r>
              <a:rPr lang="en-US" sz="1200" b="0" i="0" kern="1200" dirty="0">
                <a:solidFill>
                  <a:schemeClr val="tx1"/>
                </a:solidFill>
                <a:effectLst/>
                <a:latin typeface="+mn-lt"/>
                <a:ea typeface="+mn-ea"/>
                <a:cs typeface="+mn-cs"/>
              </a:rPr>
              <a:t>Now, Let us see a simple demo of code without thread safety.  </a:t>
            </a:r>
            <a:r>
              <a:rPr lang="en-US" sz="1200" b="0" i="0" kern="1200">
                <a:solidFill>
                  <a:schemeClr val="tx1"/>
                </a:solidFill>
                <a:effectLst/>
                <a:latin typeface="+mn-lt"/>
                <a:ea typeface="+mn-ea"/>
                <a:cs typeface="+mn-cs"/>
              </a:rPr>
              <a:t>Given below is the code which demonstrates the Bus reservation example without Thread Safety.</a:t>
            </a:r>
          </a:p>
        </p:txBody>
      </p:sp>
      <p:sp>
        <p:nvSpPr>
          <p:cNvPr id="4" name="Slide Number Placeholder 3"/>
          <p:cNvSpPr>
            <a:spLocks noGrp="1"/>
          </p:cNvSpPr>
          <p:nvPr>
            <p:ph type="sldNum" sz="quarter" idx="10"/>
          </p:nvPr>
        </p:nvSpPr>
        <p:spPr/>
        <p:txBody>
          <a:bodyPr/>
          <a:lstStyle/>
          <a:p>
            <a:fld id="{5D81F1E7-4EFD-4BFF-B438-FCD52FD36B17}" type="slidenum">
              <a:rPr lang="en-US" smtClean="0"/>
              <a:pPr/>
              <a:t>21</a:t>
            </a:fld>
            <a:endParaRPr lang="en-US"/>
          </a:p>
        </p:txBody>
      </p:sp>
    </p:spTree>
    <p:extLst>
      <p:ext uri="{BB962C8B-B14F-4D97-AF65-F5344CB8AC3E}">
        <p14:creationId xmlns:p14="http://schemas.microsoft.com/office/powerpoint/2010/main" val="45756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http://www.javatpoint.com/synchronization-in-java</a:t>
            </a:r>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pPr/>
              <a:t>22</a:t>
            </a:fld>
            <a:endParaRPr lang="en-US"/>
          </a:p>
        </p:txBody>
      </p:sp>
    </p:spTree>
    <p:extLst>
      <p:ext uri="{BB962C8B-B14F-4D97-AF65-F5344CB8AC3E}">
        <p14:creationId xmlns:p14="http://schemas.microsoft.com/office/powerpoint/2010/main" val="5391177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a:t>
            </a:r>
            <a:r>
              <a:rPr lang="en-US" sz="1200" b="0" i="1" kern="1200" dirty="0">
                <a:solidFill>
                  <a:schemeClr val="tx1"/>
                </a:solidFill>
                <a:effectLst/>
                <a:latin typeface="+mn-lt"/>
                <a:ea typeface="+mn-ea"/>
                <a:cs typeface="+mn-cs"/>
              </a:rPr>
              <a:t>collection</a:t>
            </a:r>
            <a:r>
              <a:rPr lang="en-US" sz="1200" b="0" i="0" kern="1200" dirty="0">
                <a:solidFill>
                  <a:schemeClr val="tx1"/>
                </a:solidFill>
                <a:effectLst/>
                <a:latin typeface="+mn-lt"/>
                <a:ea typeface="+mn-ea"/>
                <a:cs typeface="+mn-cs"/>
              </a:rPr>
              <a:t> — sometimes called a container — is simply an object that groups multiple elements into a single unit. Collections are used to store, retrieve, manipulate, and communicate aggregate data. Typically, they represent data items that form a natural group, such as a poker hand (a collection of cards), a mail folder (a collection of letters), or a telephone directory (a mapping of names to phone numbers). If you have used the Java programming language — or just about any other programming language — you are already familiar with collections.</a:t>
            </a:r>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pPr/>
              <a:t>23</a:t>
            </a:fld>
            <a:endParaRPr lang="en-US"/>
          </a:p>
        </p:txBody>
      </p:sp>
    </p:spTree>
    <p:extLst>
      <p:ext uri="{BB962C8B-B14F-4D97-AF65-F5344CB8AC3E}">
        <p14:creationId xmlns:p14="http://schemas.microsoft.com/office/powerpoint/2010/main" val="2716442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a:t>
            </a:r>
            <a:r>
              <a:rPr lang="en-US" sz="1200" b="0" i="1" kern="1200" dirty="0">
                <a:solidFill>
                  <a:schemeClr val="tx1"/>
                </a:solidFill>
                <a:effectLst/>
                <a:latin typeface="+mn-lt"/>
                <a:ea typeface="+mn-ea"/>
                <a:cs typeface="+mn-cs"/>
              </a:rPr>
              <a:t>collection</a:t>
            </a:r>
            <a:r>
              <a:rPr lang="en-US" sz="1200" b="0" i="0" kern="1200" dirty="0">
                <a:solidFill>
                  <a:schemeClr val="tx1"/>
                </a:solidFill>
                <a:effectLst/>
                <a:latin typeface="+mn-lt"/>
                <a:ea typeface="+mn-ea"/>
                <a:cs typeface="+mn-cs"/>
              </a:rPr>
              <a:t> — sometimes called a container — is simply an object that groups multiple elements into a single unit. Collections are used to store, retrieve, manipulate, and communicate aggregate data. Typically, they represent data items that form a natural group, such as a poker hand (a collection of cards), a mail folder (a collection of letters), or a telephone directory (a mapping of names to phone numbers). If you have used the Java programming language — or just about any other programming language — you are already familiar with collections.</a:t>
            </a:r>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pPr/>
              <a:t>24</a:t>
            </a:fld>
            <a:endParaRPr lang="en-US"/>
          </a:p>
        </p:txBody>
      </p:sp>
    </p:spTree>
    <p:extLst>
      <p:ext uri="{BB962C8B-B14F-4D97-AF65-F5344CB8AC3E}">
        <p14:creationId xmlns:p14="http://schemas.microsoft.com/office/powerpoint/2010/main" val="38729467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pPr/>
              <a:t>25</a:t>
            </a:fld>
            <a:endParaRPr lang="en-US"/>
          </a:p>
        </p:txBody>
      </p:sp>
    </p:spTree>
    <p:extLst>
      <p:ext uri="{BB962C8B-B14F-4D97-AF65-F5344CB8AC3E}">
        <p14:creationId xmlns:p14="http://schemas.microsoft.com/office/powerpoint/2010/main" val="6702973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pPr/>
              <a:t>26</a:t>
            </a:fld>
            <a:endParaRPr lang="en-US"/>
          </a:p>
        </p:txBody>
      </p:sp>
    </p:spTree>
    <p:extLst>
      <p:ext uri="{BB962C8B-B14F-4D97-AF65-F5344CB8AC3E}">
        <p14:creationId xmlns:p14="http://schemas.microsoft.com/office/powerpoint/2010/main" val="4085247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Most of us have mobile phones – sorry, I mean everyone of us. Now, image a situation where we are speaking on phone and still.. we will be able to eat the food and going further, some SMART people can even watch TV while these two activities.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humans, we are good at multitasking. Our brains are capable of shifting the priorities between these tasks and still be able to perform all of them together with ease.</a:t>
            </a:r>
          </a:p>
          <a:p>
            <a:r>
              <a:rPr lang="en-US" sz="1200" b="0" i="0" kern="1200" dirty="0">
                <a:solidFill>
                  <a:schemeClr val="tx1"/>
                </a:solidFill>
                <a:effectLst/>
                <a:latin typeface="+mn-lt"/>
                <a:ea typeface="+mn-ea"/>
                <a:cs typeface="+mn-cs"/>
              </a:rPr>
              <a:t>In the same fashion, computers are designed to perform multiple operations in parallel so that different PROCESSES can execute in the system.  Just as we do, we are able to play the music in our computer and still be able to work on a document.</a:t>
            </a:r>
          </a:p>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pPr/>
              <a:t>4</a:t>
            </a:fld>
            <a:endParaRPr lang="en-US"/>
          </a:p>
        </p:txBody>
      </p:sp>
    </p:spTree>
    <p:extLst>
      <p:ext uri="{BB962C8B-B14F-4D97-AF65-F5344CB8AC3E}">
        <p14:creationId xmlns:p14="http://schemas.microsoft.com/office/powerpoint/2010/main" val="309019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Multithreading in Java</a:t>
            </a:r>
            <a:r>
              <a:rPr lang="en-US" sz="1200" b="0" i="0" kern="1200" dirty="0">
                <a:solidFill>
                  <a:schemeClr val="tx1"/>
                </a:solidFill>
                <a:effectLst/>
                <a:latin typeface="+mn-lt"/>
                <a:ea typeface="+mn-ea"/>
                <a:cs typeface="+mn-cs"/>
              </a:rPr>
              <a:t> gives the ability to execute code by different </a:t>
            </a:r>
            <a:r>
              <a:rPr lang="en-US" sz="1200" b="0" i="0" u="none" strike="noStrike" kern="1200" dirty="0">
                <a:solidFill>
                  <a:schemeClr val="tx1"/>
                </a:solidFill>
                <a:effectLst/>
                <a:latin typeface="+mn-lt"/>
                <a:ea typeface="+mn-ea"/>
                <a:cs typeface="+mn-cs"/>
                <a:hlinkClick r:id="rId3"/>
              </a:rPr>
              <a:t>threads</a:t>
            </a:r>
            <a:r>
              <a:rPr lang="en-US" sz="1200" b="0" i="0" kern="1200" dirty="0">
                <a:solidFill>
                  <a:schemeClr val="tx1"/>
                </a:solidFill>
                <a:effectLst/>
                <a:latin typeface="+mn-lt"/>
                <a:ea typeface="+mn-ea"/>
                <a:cs typeface="+mn-cs"/>
              </a:rPr>
              <a:t> to perform tasks in parallel or as a separate task without waiting for other to complete.</a:t>
            </a:r>
          </a:p>
          <a:p>
            <a:r>
              <a:rPr lang="en-US" sz="1200" b="0" i="0" kern="1200" dirty="0">
                <a:solidFill>
                  <a:schemeClr val="tx1"/>
                </a:solidFill>
                <a:effectLst/>
                <a:latin typeface="+mn-lt"/>
                <a:ea typeface="+mn-ea"/>
                <a:cs typeface="+mn-cs"/>
              </a:rPr>
              <a:t>Computer games are the best examples of the </a:t>
            </a:r>
            <a:r>
              <a:rPr lang="en-US" sz="1200" b="1" i="0" kern="1200" dirty="0">
                <a:solidFill>
                  <a:schemeClr val="tx1"/>
                </a:solidFill>
                <a:effectLst/>
                <a:latin typeface="+mn-lt"/>
                <a:ea typeface="+mn-ea"/>
                <a:cs typeface="+mn-cs"/>
              </a:rPr>
              <a:t>Multithreading</a:t>
            </a:r>
            <a:r>
              <a:rPr lang="en-US" sz="1200" b="0" i="0" kern="1200" dirty="0">
                <a:solidFill>
                  <a:schemeClr val="tx1"/>
                </a:solidFill>
                <a:effectLst/>
                <a:latin typeface="+mn-lt"/>
                <a:ea typeface="+mn-ea"/>
                <a:cs typeface="+mn-cs"/>
              </a:rPr>
              <a:t> concept. The ability to make different objects act on a platform is enabled with the concept of </a:t>
            </a:r>
            <a:r>
              <a:rPr lang="en-US" sz="1200" b="1" i="0" kern="1200" dirty="0">
                <a:solidFill>
                  <a:schemeClr val="tx1"/>
                </a:solidFill>
                <a:effectLst/>
                <a:latin typeface="+mn-lt"/>
                <a:ea typeface="+mn-ea"/>
                <a:cs typeface="+mn-cs"/>
              </a:rPr>
              <a:t>Multithreading</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Anyone who played Road Rash – you can see that there are different bike compete with you which are driven by the computer – They are nothing but threads running in the game application.</a:t>
            </a:r>
          </a:p>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pPr/>
              <a:t>5</a:t>
            </a:fld>
            <a:endParaRPr lang="en-US"/>
          </a:p>
        </p:txBody>
      </p:sp>
    </p:spTree>
    <p:extLst>
      <p:ext uri="{BB962C8B-B14F-4D97-AF65-F5344CB8AC3E}">
        <p14:creationId xmlns:p14="http://schemas.microsoft.com/office/powerpoint/2010/main" val="1908625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Consider, we have a method which helps in downloading the files when you give the URL.  Now, when you want to download four files, you execute this method for four times  one after the other.  But what if the files are too large and you want all the downloads to happen in parallel?</a:t>
            </a:r>
          </a:p>
          <a:p>
            <a:r>
              <a:rPr lang="en-US" sz="1200" b="0" i="0" kern="1200" dirty="0">
                <a:solidFill>
                  <a:schemeClr val="tx1"/>
                </a:solidFill>
                <a:effectLst/>
                <a:latin typeface="+mn-lt"/>
                <a:ea typeface="+mn-ea"/>
                <a:cs typeface="+mn-cs"/>
              </a:rPr>
              <a:t>We should be able to execute this code in parallel for four times right?. That’s what threads are for. Threads are nothing but the execution engines which execute the code independent of each other.</a:t>
            </a:r>
          </a:p>
          <a:p>
            <a:r>
              <a:rPr lang="en-US" sz="1200" b="0" i="0" kern="1200" dirty="0">
                <a:solidFill>
                  <a:schemeClr val="tx1"/>
                </a:solidFill>
                <a:effectLst/>
                <a:latin typeface="+mn-lt"/>
                <a:ea typeface="+mn-ea"/>
                <a:cs typeface="+mn-cs"/>
              </a:rPr>
              <a:t>Now when four threads execute the code in parallel, we can download four files in parallel.  – Agreed?</a:t>
            </a:r>
          </a:p>
          <a:p>
            <a:r>
              <a:rPr lang="en-US" sz="1200" b="0" i="0" kern="1200" dirty="0">
                <a:solidFill>
                  <a:schemeClr val="tx1"/>
                </a:solidFill>
                <a:effectLst/>
                <a:latin typeface="+mn-lt"/>
                <a:ea typeface="+mn-ea"/>
                <a:cs typeface="+mn-cs"/>
              </a:rPr>
              <a:t>You should understand a point here that there need not be four object for four threads.</a:t>
            </a:r>
          </a:p>
          <a:p>
            <a:r>
              <a:rPr lang="en-US" sz="1200" b="0" i="0" kern="1200" dirty="0">
                <a:solidFill>
                  <a:schemeClr val="tx1"/>
                </a:solidFill>
                <a:effectLst/>
                <a:latin typeface="+mn-lt"/>
                <a:ea typeface="+mn-ea"/>
                <a:cs typeface="+mn-cs"/>
              </a:rPr>
              <a:t>Four threads can execute the code in a single object and even threads can create new Objects as well.</a:t>
            </a:r>
          </a:p>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pPr/>
              <a:t>6</a:t>
            </a:fld>
            <a:endParaRPr lang="en-US"/>
          </a:p>
        </p:txBody>
      </p:sp>
    </p:spTree>
    <p:extLst>
      <p:ext uri="{BB962C8B-B14F-4D97-AF65-F5344CB8AC3E}">
        <p14:creationId xmlns:p14="http://schemas.microsoft.com/office/powerpoint/2010/main" val="4131812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 when it comes to thread it is important that you should be able to imagine how things are getting executing to be able to debug the issues related to multithreading environment. So, let me take a simple real life example to explain how threads can be imagined.</a:t>
            </a:r>
          </a:p>
          <a:p>
            <a:r>
              <a:rPr lang="en-US" sz="1200" b="0" i="0" kern="1200" dirty="0">
                <a:solidFill>
                  <a:schemeClr val="tx1"/>
                </a:solidFill>
                <a:effectLst/>
                <a:latin typeface="+mn-lt"/>
                <a:ea typeface="+mn-ea"/>
                <a:cs typeface="+mn-cs"/>
              </a:rPr>
              <a:t>Lets consider, we have three electrical devices, a fan, lamp and an Iron box.</a:t>
            </a:r>
          </a:p>
          <a:p>
            <a:r>
              <a:rPr lang="en-US" sz="1200" b="0" i="0" kern="1200" dirty="0">
                <a:solidFill>
                  <a:schemeClr val="tx1"/>
                </a:solidFill>
                <a:effectLst/>
                <a:latin typeface="+mn-lt"/>
                <a:ea typeface="+mn-ea"/>
                <a:cs typeface="+mn-cs"/>
              </a:rPr>
              <a:t>Now think that these devices are connected to ports which are connected with multiple lines. When you power any line, these devices will start working and even power in all the lines will also make them work.</a:t>
            </a:r>
          </a:p>
          <a:p>
            <a:r>
              <a:rPr lang="en-US" sz="1200" b="0" i="0" kern="1200" dirty="0">
                <a:solidFill>
                  <a:schemeClr val="tx1"/>
                </a:solidFill>
                <a:effectLst/>
                <a:latin typeface="+mn-lt"/>
                <a:ea typeface="+mn-ea"/>
                <a:cs typeface="+mn-cs"/>
              </a:rPr>
              <a:t>So, you can consider the power through different wires to be threads and electrical devices as objects.</a:t>
            </a:r>
          </a:p>
          <a:p>
            <a:r>
              <a:rPr lang="en-US" sz="1200" b="0" i="0" kern="1200" dirty="0">
                <a:solidFill>
                  <a:schemeClr val="tx1"/>
                </a:solidFill>
                <a:effectLst/>
                <a:latin typeface="+mn-lt"/>
                <a:ea typeface="+mn-ea"/>
                <a:cs typeface="+mn-cs"/>
              </a:rPr>
              <a:t>I hope, I was able to use this example to ignite your imagination to make this topic about threads simple.</a:t>
            </a:r>
          </a:p>
        </p:txBody>
      </p:sp>
      <p:sp>
        <p:nvSpPr>
          <p:cNvPr id="4" name="Slide Number Placeholder 3"/>
          <p:cNvSpPr>
            <a:spLocks noGrp="1"/>
          </p:cNvSpPr>
          <p:nvPr>
            <p:ph type="sldNum" sz="quarter" idx="10"/>
          </p:nvPr>
        </p:nvSpPr>
        <p:spPr/>
        <p:txBody>
          <a:bodyPr/>
          <a:lstStyle/>
          <a:p>
            <a:fld id="{5D81F1E7-4EFD-4BFF-B438-FCD52FD36B17}" type="slidenum">
              <a:rPr lang="en-US" smtClean="0"/>
              <a:pPr/>
              <a:t>7</a:t>
            </a:fld>
            <a:endParaRPr lang="en-US"/>
          </a:p>
        </p:txBody>
      </p:sp>
    </p:spTree>
    <p:extLst>
      <p:ext uri="{BB962C8B-B14F-4D97-AF65-F5344CB8AC3E}">
        <p14:creationId xmlns:p14="http://schemas.microsoft.com/office/powerpoint/2010/main" val="1717236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Some of the people argue that process and threads are not different. But I think they are surely different.</a:t>
            </a:r>
          </a:p>
          <a:p>
            <a:r>
              <a:rPr lang="en-US" sz="1200" b="0" i="0" kern="1200" dirty="0">
                <a:solidFill>
                  <a:schemeClr val="tx1"/>
                </a:solidFill>
                <a:effectLst/>
                <a:latin typeface="+mn-lt"/>
                <a:ea typeface="+mn-ea"/>
                <a:cs typeface="+mn-cs"/>
              </a:rPr>
              <a:t>You can think the process as an application running in your Operating system.</a:t>
            </a:r>
          </a:p>
          <a:p>
            <a:r>
              <a:rPr lang="en-US" sz="1200" b="0" i="0" kern="1200" dirty="0">
                <a:solidFill>
                  <a:schemeClr val="tx1"/>
                </a:solidFill>
                <a:effectLst/>
                <a:latin typeface="+mn-lt"/>
                <a:ea typeface="+mn-ea"/>
                <a:cs typeface="+mn-cs"/>
              </a:rPr>
              <a:t>Consider a word application, It is a single process and when you type in word, a spell checker will keep working in the background to correct your words, this job can be considered as a thread.</a:t>
            </a:r>
          </a:p>
          <a:p>
            <a:r>
              <a:rPr lang="en-US" sz="1200" b="0" i="0" kern="1200" dirty="0">
                <a:solidFill>
                  <a:schemeClr val="tx1"/>
                </a:solidFill>
                <a:effectLst/>
                <a:latin typeface="+mn-lt"/>
                <a:ea typeface="+mn-ea"/>
                <a:cs typeface="+mn-cs"/>
              </a:rPr>
              <a:t>So, you should understand that a process can have multiple threads in it.</a:t>
            </a:r>
          </a:p>
          <a:p>
            <a:r>
              <a:rPr lang="en-US" sz="1200" b="0" i="0" kern="1200" dirty="0">
                <a:solidFill>
                  <a:schemeClr val="tx1"/>
                </a:solidFill>
                <a:effectLst/>
                <a:latin typeface="+mn-lt"/>
                <a:ea typeface="+mn-ea"/>
                <a:cs typeface="+mn-cs"/>
              </a:rPr>
              <a:t>So, a</a:t>
            </a:r>
            <a:r>
              <a:rPr lang="en-US" sz="1200" b="1" i="0" kern="1200" dirty="0">
                <a:solidFill>
                  <a:schemeClr val="tx1"/>
                </a:solidFill>
                <a:effectLst/>
                <a:latin typeface="+mn-lt"/>
                <a:ea typeface="+mn-ea"/>
                <a:cs typeface="+mn-cs"/>
              </a:rPr>
              <a:t> Java application</a:t>
            </a:r>
            <a:r>
              <a:rPr lang="en-US" sz="1200" b="0" i="0" kern="1200" dirty="0">
                <a:solidFill>
                  <a:schemeClr val="tx1"/>
                </a:solidFill>
                <a:effectLst/>
                <a:latin typeface="+mn-lt"/>
                <a:ea typeface="+mn-ea"/>
                <a:cs typeface="+mn-cs"/>
              </a:rPr>
              <a:t> running in a system is a process and can have multiple threads inside 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Few more points to take you little deep into the threads concept and now,, we need to keep some points on top of mind.</a:t>
            </a:r>
          </a:p>
          <a:p>
            <a:r>
              <a:rPr lang="en-US" sz="1200" b="0" i="0" kern="1200" dirty="0">
                <a:solidFill>
                  <a:schemeClr val="tx1"/>
                </a:solidFill>
                <a:effectLst/>
                <a:latin typeface="+mn-lt"/>
                <a:ea typeface="+mn-ea"/>
                <a:cs typeface="+mn-cs"/>
              </a:rPr>
              <a:t>First, as per definition – a thread is nothing but a thread of execution which executes the code. Then..</a:t>
            </a:r>
          </a:p>
          <a:p>
            <a:r>
              <a:rPr lang="en-US" sz="1200" b="0" i="0" kern="1200" dirty="0">
                <a:solidFill>
                  <a:schemeClr val="tx1"/>
                </a:solidFill>
                <a:effectLst/>
                <a:latin typeface="+mn-lt"/>
                <a:ea typeface="+mn-ea"/>
                <a:cs typeface="+mn-cs"/>
              </a:rPr>
              <a:t>Every application has threads running in the background. Without threads, there will be NO application that will run.</a:t>
            </a:r>
          </a:p>
          <a:p>
            <a:r>
              <a:rPr lang="en-US" sz="1200" b="0" i="0" kern="1200" dirty="0">
                <a:solidFill>
                  <a:schemeClr val="tx1"/>
                </a:solidFill>
                <a:effectLst/>
                <a:latin typeface="+mn-lt"/>
                <a:ea typeface="+mn-ea"/>
                <a:cs typeface="+mn-cs"/>
              </a:rPr>
              <a:t>When you use java class – your main method  starts getting executed – It means that the JVM is creating a thread to start executing the code in main method and we call this method as Main thread.</a:t>
            </a:r>
          </a:p>
          <a:p>
            <a:r>
              <a:rPr lang="en-US" sz="1200" b="0" i="0" kern="1200" dirty="0">
                <a:solidFill>
                  <a:schemeClr val="tx1"/>
                </a:solidFill>
                <a:effectLst/>
                <a:latin typeface="+mn-lt"/>
                <a:ea typeface="+mn-ea"/>
                <a:cs typeface="+mn-cs"/>
              </a:rPr>
              <a:t>It is the Operating System which schedules the threads to be processed by the Processor. So the scheduling behavior is dependent on the OS. Again there is a Thread Scheduler inside JVM which coordinates with OS scheduler.</a:t>
            </a:r>
          </a:p>
          <a:p>
            <a:r>
              <a:rPr lang="en-US" sz="1200" b="0" i="0" kern="1200" dirty="0">
                <a:solidFill>
                  <a:schemeClr val="tx1"/>
                </a:solidFill>
                <a:effectLst/>
                <a:latin typeface="+mn-lt"/>
                <a:ea typeface="+mn-ea"/>
                <a:cs typeface="+mn-cs"/>
              </a:rPr>
              <a:t>Remember that there is nothing that is guaranteed when it comes to the thread execution.  Do not bet that your thread will be executed at a time or so.. There is no guarantee..</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D81F1E7-4EFD-4BFF-B438-FCD52FD36B17}" type="slidenum">
              <a:rPr lang="en-US" smtClean="0"/>
              <a:pPr/>
              <a:t>8</a:t>
            </a:fld>
            <a:endParaRPr lang="en-US"/>
          </a:p>
        </p:txBody>
      </p:sp>
    </p:spTree>
    <p:extLst>
      <p:ext uri="{BB962C8B-B14F-4D97-AF65-F5344CB8AC3E}">
        <p14:creationId xmlns:p14="http://schemas.microsoft.com/office/powerpoint/2010/main" val="4265845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Some of the people argue that process and threads are not different. But I think they are surely different.</a:t>
            </a:r>
          </a:p>
          <a:p>
            <a:r>
              <a:rPr lang="en-US" sz="1200" b="0" i="0" kern="1200" dirty="0">
                <a:solidFill>
                  <a:schemeClr val="tx1"/>
                </a:solidFill>
                <a:effectLst/>
                <a:latin typeface="+mn-lt"/>
                <a:ea typeface="+mn-ea"/>
                <a:cs typeface="+mn-cs"/>
              </a:rPr>
              <a:t>You can think the process as an application running in your Operating system.</a:t>
            </a:r>
          </a:p>
          <a:p>
            <a:r>
              <a:rPr lang="en-US" sz="1200" b="0" i="0" kern="1200" dirty="0">
                <a:solidFill>
                  <a:schemeClr val="tx1"/>
                </a:solidFill>
                <a:effectLst/>
                <a:latin typeface="+mn-lt"/>
                <a:ea typeface="+mn-ea"/>
                <a:cs typeface="+mn-cs"/>
              </a:rPr>
              <a:t>Consider a word application, It is a single process and when you type in word, a spell checker will keep working in the background to correct your words, this job can be considered as a thread.</a:t>
            </a:r>
          </a:p>
          <a:p>
            <a:r>
              <a:rPr lang="en-US" sz="1200" b="0" i="0" kern="1200" dirty="0">
                <a:solidFill>
                  <a:schemeClr val="tx1"/>
                </a:solidFill>
                <a:effectLst/>
                <a:latin typeface="+mn-lt"/>
                <a:ea typeface="+mn-ea"/>
                <a:cs typeface="+mn-cs"/>
              </a:rPr>
              <a:t>So, you should understand that a process can have multiple threads in it.</a:t>
            </a:r>
          </a:p>
          <a:p>
            <a:r>
              <a:rPr lang="en-US" sz="1200" b="0" i="0" kern="1200" dirty="0">
                <a:solidFill>
                  <a:schemeClr val="tx1"/>
                </a:solidFill>
                <a:effectLst/>
                <a:latin typeface="+mn-lt"/>
                <a:ea typeface="+mn-ea"/>
                <a:cs typeface="+mn-cs"/>
              </a:rPr>
              <a:t>So, a</a:t>
            </a:r>
            <a:r>
              <a:rPr lang="en-US" sz="1200" b="1" i="0" kern="1200" dirty="0">
                <a:solidFill>
                  <a:schemeClr val="tx1"/>
                </a:solidFill>
                <a:effectLst/>
                <a:latin typeface="+mn-lt"/>
                <a:ea typeface="+mn-ea"/>
                <a:cs typeface="+mn-cs"/>
              </a:rPr>
              <a:t> Java application</a:t>
            </a:r>
            <a:r>
              <a:rPr lang="en-US" sz="1200" b="0" i="0" kern="1200" dirty="0">
                <a:solidFill>
                  <a:schemeClr val="tx1"/>
                </a:solidFill>
                <a:effectLst/>
                <a:latin typeface="+mn-lt"/>
                <a:ea typeface="+mn-ea"/>
                <a:cs typeface="+mn-cs"/>
              </a:rPr>
              <a:t> running in a system is a process and can have multiple threads inside 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Few more points to take you little deep into the threads concept and now,, we need to keep some points on top of mind.</a:t>
            </a:r>
          </a:p>
          <a:p>
            <a:r>
              <a:rPr lang="en-US" sz="1200" b="0" i="0" kern="1200" dirty="0">
                <a:solidFill>
                  <a:schemeClr val="tx1"/>
                </a:solidFill>
                <a:effectLst/>
                <a:latin typeface="+mn-lt"/>
                <a:ea typeface="+mn-ea"/>
                <a:cs typeface="+mn-cs"/>
              </a:rPr>
              <a:t>First, as per definition – a thread is nothing but a thread of execution which executes the code. Then..</a:t>
            </a:r>
          </a:p>
          <a:p>
            <a:r>
              <a:rPr lang="en-US" sz="1200" b="0" i="0" kern="1200" dirty="0">
                <a:solidFill>
                  <a:schemeClr val="tx1"/>
                </a:solidFill>
                <a:effectLst/>
                <a:latin typeface="+mn-lt"/>
                <a:ea typeface="+mn-ea"/>
                <a:cs typeface="+mn-cs"/>
              </a:rPr>
              <a:t>Every application has threads running in the background. Without threads, there will be NO application that will run.</a:t>
            </a:r>
          </a:p>
          <a:p>
            <a:r>
              <a:rPr lang="en-US" sz="1200" b="0" i="0" kern="1200" dirty="0">
                <a:solidFill>
                  <a:schemeClr val="tx1"/>
                </a:solidFill>
                <a:effectLst/>
                <a:latin typeface="+mn-lt"/>
                <a:ea typeface="+mn-ea"/>
                <a:cs typeface="+mn-cs"/>
              </a:rPr>
              <a:t>When you use java class – your main method  starts getting executed – It means that the JVM is creating a thread to start executing the code in main method and we call this method as Main thread.</a:t>
            </a:r>
          </a:p>
          <a:p>
            <a:r>
              <a:rPr lang="en-US" sz="1200" b="0" i="0" kern="1200" dirty="0">
                <a:solidFill>
                  <a:schemeClr val="tx1"/>
                </a:solidFill>
                <a:effectLst/>
                <a:latin typeface="+mn-lt"/>
                <a:ea typeface="+mn-ea"/>
                <a:cs typeface="+mn-cs"/>
              </a:rPr>
              <a:t>It is the Operating System which schedules the threads to be processed by the Processor. So the scheduling behavior is dependent on the OS. Again there is a Thread Scheduler inside JVM which coordinates with OS scheduler.</a:t>
            </a:r>
          </a:p>
          <a:p>
            <a:r>
              <a:rPr lang="en-US" sz="1200" b="0" i="0" kern="1200" dirty="0">
                <a:solidFill>
                  <a:schemeClr val="tx1"/>
                </a:solidFill>
                <a:effectLst/>
                <a:latin typeface="+mn-lt"/>
                <a:ea typeface="+mn-ea"/>
                <a:cs typeface="+mn-cs"/>
              </a:rPr>
              <a:t>Remember that there is nothing that is guaranteed when it comes to the thread execution.  Do not bet that your thread will be executed at a time or so.. There is no guarantee..</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D81F1E7-4EFD-4BFF-B438-FCD52FD36B17}" type="slidenum">
              <a:rPr lang="en-US" smtClean="0"/>
              <a:pPr/>
              <a:t>9</a:t>
            </a:fld>
            <a:endParaRPr lang="en-US"/>
          </a:p>
        </p:txBody>
      </p:sp>
    </p:spTree>
    <p:extLst>
      <p:ext uri="{BB962C8B-B14F-4D97-AF65-F5344CB8AC3E}">
        <p14:creationId xmlns:p14="http://schemas.microsoft.com/office/powerpoint/2010/main" val="1710205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pPr/>
              <a:t>10</a:t>
            </a:fld>
            <a:endParaRPr lang="en-US"/>
          </a:p>
        </p:txBody>
      </p:sp>
    </p:spTree>
    <p:extLst>
      <p:ext uri="{BB962C8B-B14F-4D97-AF65-F5344CB8AC3E}">
        <p14:creationId xmlns:p14="http://schemas.microsoft.com/office/powerpoint/2010/main" val="288776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81F1E7-4EFD-4BFF-B438-FCD52FD36B17}" type="slidenum">
              <a:rPr lang="en-US" smtClean="0"/>
              <a:pPr/>
              <a:t>15</a:t>
            </a:fld>
            <a:endParaRPr lang="en-US"/>
          </a:p>
        </p:txBody>
      </p:sp>
    </p:spTree>
    <p:extLst>
      <p:ext uri="{BB962C8B-B14F-4D97-AF65-F5344CB8AC3E}">
        <p14:creationId xmlns:p14="http://schemas.microsoft.com/office/powerpoint/2010/main" val="35227379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5122" name="Picture 2" descr="C:\Users\SOTSO\Desktop\Template\777.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2"/>
            <a:ext cx="12190475"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bwMode="ltGray">
          <a:xfrm>
            <a:off x="0" y="4572000"/>
            <a:ext cx="12192000" cy="16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a:p>
        </p:txBody>
      </p:sp>
      <p:cxnSp>
        <p:nvCxnSpPr>
          <p:cNvPr id="8" name="Straight Connector 7"/>
          <p:cNvCxnSpPr/>
          <p:nvPr/>
        </p:nvCxnSpPr>
        <p:spPr>
          <a:xfrm>
            <a:off x="0" y="62103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609600" y="4740333"/>
            <a:ext cx="10972800" cy="1263534"/>
          </a:xfrm>
        </p:spPr>
        <p:txBody>
          <a:bodyPr anchor="ctr">
            <a:normAutofit/>
          </a:bodyPr>
          <a:lstStyle>
            <a:lvl1pPr algn="l">
              <a:defRPr sz="4350"/>
            </a:lvl1pPr>
          </a:lstStyle>
          <a:p>
            <a:r>
              <a:rPr lang="en-US" dirty="0"/>
              <a:t>Click to edit Master title style</a:t>
            </a:r>
            <a:endParaRPr dirty="0"/>
          </a:p>
        </p:txBody>
      </p:sp>
      <p:sp>
        <p:nvSpPr>
          <p:cNvPr id="3" name="Subtitle 2"/>
          <p:cNvSpPr>
            <a:spLocks noGrp="1"/>
          </p:cNvSpPr>
          <p:nvPr>
            <p:ph type="subTitle" idx="1"/>
          </p:nvPr>
        </p:nvSpPr>
        <p:spPr>
          <a:xfrm>
            <a:off x="609600" y="6286500"/>
            <a:ext cx="10972800" cy="457200"/>
          </a:xfrm>
        </p:spPr>
        <p:txBody>
          <a:bodyPr anchor="ctr">
            <a:normAutofit/>
          </a:bodyPr>
          <a:lstStyle>
            <a:lvl1pPr marL="0" indent="0" algn="l">
              <a:spcBef>
                <a:spcPts val="0"/>
              </a:spcBef>
              <a:buNone/>
              <a:defRPr sz="1350">
                <a:solidFill>
                  <a:schemeClr val="tx1">
                    <a:lumMod val="50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dirty="0"/>
              <a:t>Click to edit Master subtitle style</a:t>
            </a:r>
            <a:endParaRPr dirty="0"/>
          </a:p>
        </p:txBody>
      </p:sp>
      <p:pic>
        <p:nvPicPr>
          <p:cNvPr id="9" name="Picture 8" descr="Closeup of test tubes"/>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524" y="2"/>
            <a:ext cx="12188952" cy="4571999"/>
          </a:xfrm>
          <a:prstGeom prst="rect">
            <a:avLst/>
          </a:prstGeom>
        </p:spPr>
      </p:pic>
    </p:spTree>
    <p:extLst>
      <p:ext uri="{BB962C8B-B14F-4D97-AF65-F5344CB8AC3E}">
        <p14:creationId xmlns:p14="http://schemas.microsoft.com/office/powerpoint/2010/main" val="1531164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bwMode="ltGray">
          <a:xfrm>
            <a:off x="0" y="0"/>
            <a:ext cx="4267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a:p>
        </p:txBody>
      </p:sp>
      <p:cxnSp>
        <p:nvCxnSpPr>
          <p:cNvPr id="9" name="Straight Connector 8"/>
          <p:cNvCxnSpPr/>
          <p:nvPr/>
        </p:nvCxnSpPr>
        <p:spPr>
          <a:xfrm flipH="1">
            <a:off x="4267201"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84048" y="466344"/>
            <a:ext cx="3502152" cy="1600200"/>
          </a:xfrm>
        </p:spPr>
        <p:txBody>
          <a:bodyPr anchor="t">
            <a:normAutofit/>
          </a:bodyPr>
          <a:lstStyle>
            <a:lvl1pPr>
              <a:defRPr sz="2100" b="0"/>
            </a:lvl1pPr>
          </a:lstStyle>
          <a:p>
            <a:r>
              <a:rPr lang="en-US"/>
              <a:t>Click to edit Master title style</a:t>
            </a:r>
            <a:endParaRPr/>
          </a:p>
        </p:txBody>
      </p:sp>
      <p:sp>
        <p:nvSpPr>
          <p:cNvPr id="3" name="Picture Placeholder 2"/>
          <p:cNvSpPr>
            <a:spLocks noGrp="1"/>
          </p:cNvSpPr>
          <p:nvPr>
            <p:ph type="pic" idx="1"/>
          </p:nvPr>
        </p:nvSpPr>
        <p:spPr>
          <a:xfrm>
            <a:off x="4309872" y="0"/>
            <a:ext cx="7882128" cy="6858000"/>
          </a:xfrm>
        </p:spPr>
        <p:txBody>
          <a:bodyPr tIns="731520">
            <a:normAutofit/>
          </a:bodyPr>
          <a:lstStyle>
            <a:lvl1pPr marL="0" indent="0" algn="ctr">
              <a:buNone/>
              <a:defRPr sz="18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a:p>
        </p:txBody>
      </p:sp>
      <p:sp>
        <p:nvSpPr>
          <p:cNvPr id="4" name="Text Placeholder 3"/>
          <p:cNvSpPr>
            <a:spLocks noGrp="1"/>
          </p:cNvSpPr>
          <p:nvPr>
            <p:ph type="body" sz="half" idx="2"/>
          </p:nvPr>
        </p:nvSpPr>
        <p:spPr>
          <a:xfrm>
            <a:off x="384048" y="3749040"/>
            <a:ext cx="3502152" cy="2423160"/>
          </a:xfrm>
        </p:spPr>
        <p:txBody>
          <a:bodyPr anchor="b">
            <a:normAutofit/>
          </a:bodyPr>
          <a:lstStyle>
            <a:lvl1pPr marL="0" indent="0">
              <a:spcBef>
                <a:spcPts val="900"/>
              </a:spcBef>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93493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900F06B0-3B27-4B4B-84C9-046F55292F70}" type="datetime1">
              <a:rPr lang="en-US" smtClean="0"/>
              <a:pPr/>
              <a:t>10-May-16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5F4C9F40-B079-4B71-A627-7266DFEA7F03}" type="slidenum">
              <a:rPr/>
              <a:pPr/>
              <a:t>‹#›</a:t>
            </a:fld>
            <a:endParaRPr/>
          </a:p>
        </p:txBody>
      </p:sp>
    </p:spTree>
    <p:extLst>
      <p:ext uri="{BB962C8B-B14F-4D97-AF65-F5344CB8AC3E}">
        <p14:creationId xmlns:p14="http://schemas.microsoft.com/office/powerpoint/2010/main" val="322155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a:off x="9310256" y="0"/>
            <a:ext cx="288174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a:p>
        </p:txBody>
      </p:sp>
      <p:cxnSp>
        <p:nvCxnSpPr>
          <p:cNvPr id="8" name="Straight Connector 7"/>
          <p:cNvCxnSpPr/>
          <p:nvPr/>
        </p:nvCxnSpPr>
        <p:spPr>
          <a:xfrm flipH="1">
            <a:off x="9310256"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486901" y="685802"/>
            <a:ext cx="2324100" cy="5486399"/>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838201" y="685802"/>
            <a:ext cx="8105775" cy="54863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1A324926-EC33-4146-BD45-86753E3B8E4F}" type="datetime1">
              <a:rPr lang="en-US" smtClean="0"/>
              <a:pPr/>
              <a:t>10-May-16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5F4C9F40-B079-4B71-A627-7266DFEA7F03}" type="slidenum">
              <a:rPr/>
              <a:pPr/>
              <a:t>‹#›</a:t>
            </a:fld>
            <a:endParaRPr/>
          </a:p>
        </p:txBody>
      </p:sp>
    </p:spTree>
    <p:extLst>
      <p:ext uri="{BB962C8B-B14F-4D97-AF65-F5344CB8AC3E}">
        <p14:creationId xmlns:p14="http://schemas.microsoft.com/office/powerpoint/2010/main" val="86264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0402902D-A5F5-4D7D-AAA7-32469BA0BC4D}" type="datetimeFigureOut">
              <a:rPr lang="en-US"/>
              <a:pPr/>
              <a:t>10-May-16</a:t>
            </a:fld>
            <a:endParaRPr/>
          </a:p>
        </p:txBody>
      </p:sp>
      <p:sp>
        <p:nvSpPr>
          <p:cNvPr id="5" name="Footer Placeholder 4"/>
          <p:cNvSpPr>
            <a:spLocks noGrp="1"/>
          </p:cNvSpPr>
          <p:nvPr>
            <p:ph type="ftr" sz="quarter" idx="11"/>
          </p:nvPr>
        </p:nvSpPr>
        <p:spPr/>
        <p:txBody>
          <a:bodyPr/>
          <a:lstStyle/>
          <a:p>
            <a:endParaRPr/>
          </a:p>
        </p:txBody>
      </p:sp>
      <p:pic>
        <p:nvPicPr>
          <p:cNvPr id="3074" name="Picture 2" descr="C:\Users\SOTSO\Desktop\Template\777.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lstStyle/>
          <a:p>
            <a:fld id="{5F4C9F40-B079-4B71-A627-7266DFEA7F03}" type="slidenum">
              <a:rPr/>
              <a:pPr/>
              <a:t>‹#›</a:t>
            </a:fld>
            <a:endParaRPr/>
          </a:p>
        </p:txBody>
      </p:sp>
      <p:sp>
        <p:nvSpPr>
          <p:cNvPr id="8" name="Title 1"/>
          <p:cNvSpPr txBox="1">
            <a:spLocks/>
          </p:cNvSpPr>
          <p:nvPr userDrawn="1"/>
        </p:nvSpPr>
        <p:spPr bwMode="auto">
          <a:xfrm>
            <a:off x="609600" y="1977958"/>
            <a:ext cx="10972800" cy="1263534"/>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5800" kern="1200">
                <a:solidFill>
                  <a:schemeClr val="tx1"/>
                </a:solidFill>
                <a:latin typeface="+mj-lt"/>
                <a:ea typeface="+mj-ea"/>
                <a:cs typeface="+mj-cs"/>
              </a:defRPr>
            </a:lvl1pPr>
          </a:lstStyle>
          <a:p>
            <a:endParaRPr lang="en-US" sz="4350" dirty="0"/>
          </a:p>
        </p:txBody>
      </p:sp>
      <p:sp>
        <p:nvSpPr>
          <p:cNvPr id="9" name="Subtitle 2"/>
          <p:cNvSpPr>
            <a:spLocks noGrp="1"/>
          </p:cNvSpPr>
          <p:nvPr>
            <p:ph type="subTitle" idx="13"/>
          </p:nvPr>
        </p:nvSpPr>
        <p:spPr>
          <a:xfrm>
            <a:off x="609600" y="6219125"/>
            <a:ext cx="10972800" cy="457200"/>
          </a:xfrm>
        </p:spPr>
        <p:txBody>
          <a:bodyPr anchor="ctr">
            <a:normAutofit/>
          </a:bodyPr>
          <a:lstStyle>
            <a:lvl1pPr marL="0" indent="0" algn="l">
              <a:spcBef>
                <a:spcPts val="0"/>
              </a:spcBef>
              <a:buNone/>
              <a:defRPr sz="1350">
                <a:solidFill>
                  <a:schemeClr val="tx1">
                    <a:lumMod val="50000"/>
                  </a:schemeClr>
                </a:solidFill>
              </a:defRPr>
            </a:lvl1pPr>
            <a:lvl2pPr marL="342892" indent="0" algn="ctr">
              <a:buNone/>
              <a:defRPr sz="2100"/>
            </a:lvl2pPr>
            <a:lvl3pPr marL="685783" indent="0" algn="ctr">
              <a:buNone/>
              <a:defRPr sz="1800"/>
            </a:lvl3pPr>
            <a:lvl4pPr marL="1028675" indent="0" algn="ctr">
              <a:buNone/>
              <a:defRPr sz="1500"/>
            </a:lvl4pPr>
            <a:lvl5pPr marL="1371566" indent="0" algn="ctr">
              <a:buNone/>
              <a:defRPr sz="1500"/>
            </a:lvl5pPr>
            <a:lvl6pPr marL="1714457" indent="0" algn="ctr">
              <a:buNone/>
              <a:defRPr sz="1500"/>
            </a:lvl6pPr>
            <a:lvl7pPr marL="2057348" indent="0" algn="ctr">
              <a:buNone/>
              <a:defRPr sz="1500"/>
            </a:lvl7pPr>
            <a:lvl8pPr marL="2400240" indent="0" algn="ctr">
              <a:buNone/>
              <a:defRPr sz="1500"/>
            </a:lvl8pPr>
            <a:lvl9pPr marL="2743132" indent="0" algn="ctr">
              <a:buNone/>
              <a:defRPr sz="1500"/>
            </a:lvl9pPr>
          </a:lstStyle>
          <a:p>
            <a:r>
              <a:rPr lang="en-US" dirty="0"/>
              <a:t>Click to edit Master subtitle style</a:t>
            </a:r>
            <a:endParaRPr dirty="0"/>
          </a:p>
        </p:txBody>
      </p:sp>
      <p:sp>
        <p:nvSpPr>
          <p:cNvPr id="10" name="Content Placeholder 4"/>
          <p:cNvSpPr>
            <a:spLocks noGrp="1"/>
          </p:cNvSpPr>
          <p:nvPr>
            <p:ph sz="quarter" idx="14"/>
          </p:nvPr>
        </p:nvSpPr>
        <p:spPr>
          <a:xfrm>
            <a:off x="6641432" y="3060833"/>
            <a:ext cx="5072512" cy="2223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4330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DD36E28-DEAA-7E4C-914E-366199605269}" type="datetimeFigureOut">
              <a:rPr lang="en-US" smtClean="0"/>
              <a:t>10-May-16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3B9229-1127-BC4D-B3ED-EBECEC8A93A2}" type="slidenum">
              <a:rPr lang="en-US" smtClean="0"/>
              <a:t>‹#›</a:t>
            </a:fld>
            <a:endParaRPr lang="en-US"/>
          </a:p>
        </p:txBody>
      </p:sp>
    </p:spTree>
    <p:extLst>
      <p:ext uri="{BB962C8B-B14F-4D97-AF65-F5344CB8AC3E}">
        <p14:creationId xmlns:p14="http://schemas.microsoft.com/office/powerpoint/2010/main" val="2635917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FF2ED82-C60C-487C-919E-99C0379DA0D5}" type="datetime1">
              <a:rPr lang="en-US" smtClean="0"/>
              <a:pPr/>
              <a:t>10-May-16</a:t>
            </a:fld>
            <a:endParaRPr/>
          </a:p>
        </p:txBody>
      </p:sp>
      <p:sp>
        <p:nvSpPr>
          <p:cNvPr id="5" name="Footer Placeholder 4"/>
          <p:cNvSpPr>
            <a:spLocks noGrp="1"/>
          </p:cNvSpPr>
          <p:nvPr>
            <p:ph type="ftr" sz="quarter" idx="11"/>
          </p:nvPr>
        </p:nvSpPr>
        <p:spPr/>
        <p:txBody>
          <a:bodyPr/>
          <a:lstStyle/>
          <a:p>
            <a:endParaRPr/>
          </a:p>
        </p:txBody>
      </p:sp>
      <p:pic>
        <p:nvPicPr>
          <p:cNvPr id="3074" name="Picture 2" descr="C:\Users\SOTSO\Desktop\Template\777.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lstStyle/>
          <a:p>
            <a:fld id="{5F4C9F40-B079-4B71-A627-7266DFEA7F03}" type="slidenum">
              <a:rPr/>
              <a:pPr/>
              <a:t>‹#›</a:t>
            </a:fld>
            <a:endParaRPr/>
          </a:p>
        </p:txBody>
      </p:sp>
      <p:sp>
        <p:nvSpPr>
          <p:cNvPr id="8" name="Title 1"/>
          <p:cNvSpPr txBox="1">
            <a:spLocks/>
          </p:cNvSpPr>
          <p:nvPr userDrawn="1"/>
        </p:nvSpPr>
        <p:spPr bwMode="auto">
          <a:xfrm>
            <a:off x="609600" y="1977958"/>
            <a:ext cx="10972800" cy="1263534"/>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5800" kern="1200">
                <a:solidFill>
                  <a:schemeClr val="tx1"/>
                </a:solidFill>
                <a:latin typeface="+mj-lt"/>
                <a:ea typeface="+mj-ea"/>
                <a:cs typeface="+mj-cs"/>
              </a:defRPr>
            </a:lvl1pPr>
          </a:lstStyle>
          <a:p>
            <a:endParaRPr lang="en-US" sz="4350" dirty="0"/>
          </a:p>
        </p:txBody>
      </p:sp>
      <p:sp>
        <p:nvSpPr>
          <p:cNvPr id="9" name="Subtitle 2"/>
          <p:cNvSpPr>
            <a:spLocks noGrp="1"/>
          </p:cNvSpPr>
          <p:nvPr>
            <p:ph type="subTitle" idx="13"/>
          </p:nvPr>
        </p:nvSpPr>
        <p:spPr>
          <a:xfrm>
            <a:off x="609600" y="6219125"/>
            <a:ext cx="10972800" cy="457200"/>
          </a:xfrm>
        </p:spPr>
        <p:txBody>
          <a:bodyPr anchor="ctr">
            <a:normAutofit/>
          </a:bodyPr>
          <a:lstStyle>
            <a:lvl1pPr marL="0" indent="0" algn="l">
              <a:spcBef>
                <a:spcPts val="0"/>
              </a:spcBef>
              <a:buNone/>
              <a:defRPr sz="1350">
                <a:solidFill>
                  <a:schemeClr val="tx1">
                    <a:lumMod val="50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dirty="0"/>
              <a:t>Click to edit Master subtitle style</a:t>
            </a:r>
            <a:endParaRPr dirty="0"/>
          </a:p>
        </p:txBody>
      </p:sp>
      <p:sp>
        <p:nvSpPr>
          <p:cNvPr id="10" name="Content Placeholder 4"/>
          <p:cNvSpPr>
            <a:spLocks noGrp="1"/>
          </p:cNvSpPr>
          <p:nvPr>
            <p:ph sz="quarter" idx="14"/>
          </p:nvPr>
        </p:nvSpPr>
        <p:spPr>
          <a:xfrm>
            <a:off x="6641432" y="3060833"/>
            <a:ext cx="5072512" cy="2223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308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7" name="Rectangle 6"/>
          <p:cNvSpPr/>
          <p:nvPr/>
        </p:nvSpPr>
        <p:spPr bwMode="ltGray">
          <a:xfrm>
            <a:off x="0" y="0"/>
            <a:ext cx="12192000"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a:p>
        </p:txBody>
      </p:sp>
      <p:cxnSp>
        <p:nvCxnSpPr>
          <p:cNvPr id="8" name="Straight Connector 7"/>
          <p:cNvCxnSpPr/>
          <p:nvPr/>
        </p:nvCxnSpPr>
        <p:spPr>
          <a:xfrm>
            <a:off x="0" y="57531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09600" y="3153095"/>
            <a:ext cx="10972800" cy="2286000"/>
          </a:xfrm>
        </p:spPr>
        <p:txBody>
          <a:bodyPr anchor="b">
            <a:normAutofit/>
          </a:bodyPr>
          <a:lstStyle>
            <a:lvl1pPr>
              <a:defRPr sz="4350" b="0"/>
            </a:lvl1pPr>
          </a:lstStyle>
          <a:p>
            <a:r>
              <a:rPr lang="en-US"/>
              <a:t>Click to edit Master title style</a:t>
            </a:r>
            <a:endParaRPr/>
          </a:p>
        </p:txBody>
      </p:sp>
      <p:pic>
        <p:nvPicPr>
          <p:cNvPr id="1026" name="Picture 2" descr="C:\Users\SOTSO\Desktop\Template\1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724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cxnSp>
        <p:nvCxnSpPr>
          <p:cNvPr id="8" name="Straight Connector 7"/>
          <p:cNvCxnSpPr/>
          <p:nvPr/>
        </p:nvCxnSpPr>
        <p:spPr>
          <a:xfrm>
            <a:off x="0" y="57531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bwMode="ltGray">
          <a:xfrm>
            <a:off x="0" y="0"/>
            <a:ext cx="12192000"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a:p>
        </p:txBody>
      </p:sp>
      <p:sp>
        <p:nvSpPr>
          <p:cNvPr id="2" name="Title 1"/>
          <p:cNvSpPr>
            <a:spLocks noGrp="1"/>
          </p:cNvSpPr>
          <p:nvPr>
            <p:ph type="title"/>
          </p:nvPr>
        </p:nvSpPr>
        <p:spPr>
          <a:xfrm>
            <a:off x="609600" y="654520"/>
            <a:ext cx="10972800" cy="1348451"/>
          </a:xfrm>
        </p:spPr>
        <p:txBody>
          <a:bodyPr anchor="b">
            <a:normAutofit/>
          </a:bodyPr>
          <a:lstStyle>
            <a:lvl1pPr>
              <a:defRPr sz="4350" b="0"/>
            </a:lvl1pPr>
          </a:lstStyle>
          <a:p>
            <a:r>
              <a:rPr lang="en-US" dirty="0"/>
              <a:t>Click to edit Master title style</a:t>
            </a:r>
            <a:endParaRPr dirty="0"/>
          </a:p>
        </p:txBody>
      </p:sp>
      <p:sp>
        <p:nvSpPr>
          <p:cNvPr id="3" name="Text Placeholder 2"/>
          <p:cNvSpPr>
            <a:spLocks noGrp="1"/>
          </p:cNvSpPr>
          <p:nvPr>
            <p:ph type="body" idx="1"/>
          </p:nvPr>
        </p:nvSpPr>
        <p:spPr>
          <a:xfrm>
            <a:off x="603251" y="5864054"/>
            <a:ext cx="10972800" cy="450042"/>
          </a:xfrm>
        </p:spPr>
        <p:txBody>
          <a:bodyPr anchor="ctr"/>
          <a:lstStyle>
            <a:lvl1pPr marL="0" indent="0">
              <a:spcBef>
                <a:spcPts val="0"/>
              </a:spcBef>
              <a:buNone/>
              <a:defRPr sz="1500">
                <a:solidFill>
                  <a:schemeClr val="tx1">
                    <a:lumMod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pic>
        <p:nvPicPr>
          <p:cNvPr id="2050" name="Picture 2" descr="C:\Users\SOTSO\Desktop\Template\777.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2"/>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sz="quarter" idx="10"/>
          </p:nvPr>
        </p:nvSpPr>
        <p:spPr>
          <a:xfrm>
            <a:off x="6641432" y="3060833"/>
            <a:ext cx="5072512" cy="2223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52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066800" y="1714501"/>
            <a:ext cx="4752109" cy="4457700"/>
          </a:xfrm>
        </p:spPr>
        <p:txBody>
          <a:bodyPr>
            <a:normAutofit/>
          </a:bodyPr>
          <a:lstStyle>
            <a:lvl1pPr>
              <a:spcBef>
                <a:spcPts val="1500"/>
              </a:spcBef>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73092" y="1714501"/>
            <a:ext cx="4752109" cy="4457700"/>
          </a:xfrm>
        </p:spPr>
        <p:txBody>
          <a:bodyPr>
            <a:normAutofit/>
          </a:bodyPr>
          <a:lstStyle>
            <a:lvl1pPr>
              <a:spcBef>
                <a:spcPts val="1500"/>
              </a:spcBef>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47DBFEEB-8615-4825-901F-021BD295684C}" type="datetime1">
              <a:rPr lang="en-US" smtClean="0"/>
              <a:pPr/>
              <a:t>10-May-16</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5F4C9F40-B079-4B71-A627-7266DFEA7F03}" type="slidenum">
              <a:rPr/>
              <a:pPr/>
              <a:t>‹#›</a:t>
            </a:fld>
            <a:endParaRPr/>
          </a:p>
        </p:txBody>
      </p:sp>
    </p:spTree>
    <p:extLst>
      <p:ext uri="{BB962C8B-B14F-4D97-AF65-F5344CB8AC3E}">
        <p14:creationId xmlns:p14="http://schemas.microsoft.com/office/powerpoint/2010/main" val="4072386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066800" y="1529541"/>
            <a:ext cx="4754880" cy="811583"/>
          </a:xfrm>
        </p:spPr>
        <p:txBody>
          <a:bodyPr anchor="b"/>
          <a:lstStyle>
            <a:lvl1pPr marL="0" indent="0">
              <a:lnSpc>
                <a:spcPct val="90000"/>
              </a:lnSpc>
              <a:spcBef>
                <a:spcPts val="0"/>
              </a:spcBef>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066800" y="2484692"/>
            <a:ext cx="4754880" cy="3687508"/>
          </a:xfrm>
        </p:spPr>
        <p:txBody>
          <a:bodyPr/>
          <a:lstStyle>
            <a:lvl1pPr>
              <a:spcBef>
                <a:spcPts val="1500"/>
              </a:spcBef>
              <a:defRPr sz="15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70320" y="1529541"/>
            <a:ext cx="4754880" cy="811583"/>
          </a:xfrm>
        </p:spPr>
        <p:txBody>
          <a:bodyPr anchor="b"/>
          <a:lstStyle>
            <a:lvl1pPr marL="0" indent="0">
              <a:lnSpc>
                <a:spcPct val="90000"/>
              </a:lnSpc>
              <a:spcBef>
                <a:spcPts val="0"/>
              </a:spcBef>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370320" y="2484692"/>
            <a:ext cx="4754880" cy="3687508"/>
          </a:xfrm>
        </p:spPr>
        <p:txBody>
          <a:bodyPr/>
          <a:lstStyle>
            <a:lvl1pPr>
              <a:spcBef>
                <a:spcPts val="1500"/>
              </a:spcBef>
              <a:defRPr sz="15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E1BD8588-C08C-4E81-BBEE-C49133649509}" type="datetime1">
              <a:rPr lang="en-US" smtClean="0"/>
              <a:pPr/>
              <a:t>10-May-16</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5F4C9F40-B079-4B71-A627-7266DFEA7F03}" type="slidenum">
              <a:rPr/>
              <a:pPr/>
              <a:t>‹#›</a:t>
            </a:fld>
            <a:endParaRPr/>
          </a:p>
        </p:txBody>
      </p:sp>
    </p:spTree>
    <p:extLst>
      <p:ext uri="{BB962C8B-B14F-4D97-AF65-F5344CB8AC3E}">
        <p14:creationId xmlns:p14="http://schemas.microsoft.com/office/powerpoint/2010/main" val="96062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649C8BB-5B39-413D-B15B-513DFF3C984C}" type="datetime1">
              <a:rPr lang="en-US" smtClean="0"/>
              <a:pPr/>
              <a:t>10-May-16</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5F4C9F40-B079-4B71-A627-7266DFEA7F03}" type="slidenum">
              <a:rPr/>
              <a:pPr/>
              <a:t>‹#›</a:t>
            </a:fld>
            <a:endParaRPr/>
          </a:p>
        </p:txBody>
      </p:sp>
      <p:sp>
        <p:nvSpPr>
          <p:cNvPr id="7" name="Content Placeholder 6"/>
          <p:cNvSpPr>
            <a:spLocks noGrp="1"/>
          </p:cNvSpPr>
          <p:nvPr>
            <p:ph sz="quarter" idx="13"/>
          </p:nvPr>
        </p:nvSpPr>
        <p:spPr>
          <a:xfrm>
            <a:off x="606393" y="1771048"/>
            <a:ext cx="11020927" cy="43122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594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AC93DA-590D-4678-A433-985B18679071}" type="datetime1">
              <a:rPr lang="en-US" smtClean="0"/>
              <a:pPr/>
              <a:t>10-May-16</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5F4C9F40-B079-4B71-A627-7266DFEA7F03}" type="slidenum">
              <a:rPr/>
              <a:pPr/>
              <a:t>‹#›</a:t>
            </a:fld>
            <a:endParaRPr/>
          </a:p>
        </p:txBody>
      </p:sp>
    </p:spTree>
    <p:extLst>
      <p:ext uri="{BB962C8B-B14F-4D97-AF65-F5344CB8AC3E}">
        <p14:creationId xmlns:p14="http://schemas.microsoft.com/office/powerpoint/2010/main" val="2756335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3" name="Rectangle 12"/>
          <p:cNvSpPr/>
          <p:nvPr/>
        </p:nvSpPr>
        <p:spPr bwMode="ltGray">
          <a:xfrm>
            <a:off x="0" y="0"/>
            <a:ext cx="4267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a:p>
        </p:txBody>
      </p:sp>
      <p:cxnSp>
        <p:nvCxnSpPr>
          <p:cNvPr id="9" name="Straight Connector 8"/>
          <p:cNvCxnSpPr/>
          <p:nvPr/>
        </p:nvCxnSpPr>
        <p:spPr>
          <a:xfrm flipH="1">
            <a:off x="4267201"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80519" y="465512"/>
            <a:ext cx="3506163" cy="1600200"/>
          </a:xfrm>
        </p:spPr>
        <p:txBody>
          <a:bodyPr anchor="t">
            <a:normAutofit/>
          </a:bodyPr>
          <a:lstStyle>
            <a:lvl1pPr>
              <a:defRPr sz="2100" b="0"/>
            </a:lvl1pPr>
          </a:lstStyle>
          <a:p>
            <a:r>
              <a:rPr lang="en-US"/>
              <a:t>Click to edit Master title style</a:t>
            </a:r>
            <a:endParaRPr/>
          </a:p>
        </p:txBody>
      </p:sp>
      <p:sp>
        <p:nvSpPr>
          <p:cNvPr id="3" name="Content Placeholder 2"/>
          <p:cNvSpPr>
            <a:spLocks noGrp="1"/>
          </p:cNvSpPr>
          <p:nvPr>
            <p:ph idx="1"/>
          </p:nvPr>
        </p:nvSpPr>
        <p:spPr>
          <a:xfrm>
            <a:off x="4699001" y="465513"/>
            <a:ext cx="7048500" cy="5935287"/>
          </a:xfrm>
        </p:spPr>
        <p:txBody>
          <a:bodyPr>
            <a:normAutofit/>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380519" y="3746500"/>
            <a:ext cx="3506163" cy="2425700"/>
          </a:xfrm>
        </p:spPr>
        <p:txBody>
          <a:bodyPr anchor="b">
            <a:normAutofit/>
          </a:bodyPr>
          <a:lstStyle>
            <a:lvl1pPr marL="0" indent="0">
              <a:spcBef>
                <a:spcPts val="900"/>
              </a:spcBef>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300201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688" userDrawn="1">
          <p15:clr>
            <a:srgbClr val="FBAE40"/>
          </p15:clr>
        </p15:guide>
        <p15:guide id="2" orient="horz" pos="288" userDrawn="1">
          <p15:clr>
            <a:srgbClr val="FBAE40"/>
          </p15:clr>
        </p15:guide>
        <p15:guide id="3" orient="horz" pos="4032" userDrawn="1">
          <p15:clr>
            <a:srgbClr val="FBAE40"/>
          </p15:clr>
        </p15:guide>
        <p15:guide id="4" pos="295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7" name="Rectangle 6"/>
          <p:cNvSpPr/>
          <p:nvPr/>
        </p:nvSpPr>
        <p:spPr bwMode="ltGray">
          <a:xfrm>
            <a:off x="0" y="0"/>
            <a:ext cx="12192000"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a:p>
        </p:txBody>
      </p:sp>
      <p:cxnSp>
        <p:nvCxnSpPr>
          <p:cNvPr id="9" name="Straight Connector 8"/>
          <p:cNvCxnSpPr/>
          <p:nvPr/>
        </p:nvCxnSpPr>
        <p:spPr>
          <a:xfrm>
            <a:off x="0" y="1281804"/>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bwMode="auto">
          <a:xfrm>
            <a:off x="615775" y="127000"/>
            <a:ext cx="10994127" cy="1014664"/>
          </a:xfrm>
          <a:prstGeom prst="rect">
            <a:avLst/>
          </a:prstGeom>
        </p:spPr>
        <p:txBody>
          <a:bodyPr vert="horz" lIns="91440" tIns="45720" rIns="91440" bIns="45720" rtlCol="0" anchor="ctr">
            <a:normAutofit/>
          </a:bodyPr>
          <a:lstStyle/>
          <a:p>
            <a:r>
              <a:rPr lang="en-US" dirty="0"/>
              <a:t>Click to edit Master title style</a:t>
            </a:r>
            <a:endParaRPr dirty="0"/>
          </a:p>
        </p:txBody>
      </p:sp>
      <p:sp>
        <p:nvSpPr>
          <p:cNvPr id="3" name="Text Placeholder 2"/>
          <p:cNvSpPr>
            <a:spLocks noGrp="1"/>
          </p:cNvSpPr>
          <p:nvPr>
            <p:ph type="body" idx="1"/>
          </p:nvPr>
        </p:nvSpPr>
        <p:spPr>
          <a:xfrm>
            <a:off x="615774" y="1475184"/>
            <a:ext cx="10994127" cy="469701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2"/>
          </p:nvPr>
        </p:nvSpPr>
        <p:spPr>
          <a:xfrm>
            <a:off x="9486901" y="6394450"/>
            <a:ext cx="2324100" cy="274320"/>
          </a:xfrm>
          <a:prstGeom prst="rect">
            <a:avLst/>
          </a:prstGeom>
        </p:spPr>
        <p:txBody>
          <a:bodyPr vert="horz" lIns="91440" tIns="45720" rIns="91440" bIns="45720" rtlCol="0" anchor="ctr"/>
          <a:lstStyle>
            <a:lvl1pPr algn="r">
              <a:defRPr sz="900">
                <a:solidFill>
                  <a:schemeClr val="tx1">
                    <a:lumMod val="50000"/>
                  </a:schemeClr>
                </a:solidFill>
              </a:defRPr>
            </a:lvl1pPr>
          </a:lstStyle>
          <a:p>
            <a:fld id="{32342D67-806A-4A06-A5CC-E2A506B094AB}" type="datetime1">
              <a:rPr lang="en-US" smtClean="0"/>
              <a:pPr/>
              <a:t>10-May-16</a:t>
            </a:fld>
            <a:endParaRPr/>
          </a:p>
        </p:txBody>
      </p:sp>
      <p:sp>
        <p:nvSpPr>
          <p:cNvPr id="5" name="Footer Placeholder 4"/>
          <p:cNvSpPr>
            <a:spLocks noGrp="1"/>
          </p:cNvSpPr>
          <p:nvPr>
            <p:ph type="ftr" sz="quarter" idx="3"/>
          </p:nvPr>
        </p:nvSpPr>
        <p:spPr>
          <a:xfrm>
            <a:off x="809626" y="6394450"/>
            <a:ext cx="8134351" cy="274320"/>
          </a:xfrm>
          <a:prstGeom prst="rect">
            <a:avLst/>
          </a:prstGeom>
        </p:spPr>
        <p:txBody>
          <a:bodyPr vert="horz" lIns="91440" tIns="45720" rIns="91440" bIns="45720" rtlCol="0" anchor="ctr"/>
          <a:lstStyle>
            <a:lvl1pPr algn="l">
              <a:defRPr sz="900">
                <a:solidFill>
                  <a:schemeClr val="tx1">
                    <a:lumMod val="50000"/>
                  </a:schemeClr>
                </a:solidFill>
              </a:defRPr>
            </a:lvl1pPr>
          </a:lstStyle>
          <a:p>
            <a:endParaRPr/>
          </a:p>
        </p:txBody>
      </p:sp>
      <p:sp>
        <p:nvSpPr>
          <p:cNvPr id="6" name="Slide Number Placeholder 5"/>
          <p:cNvSpPr>
            <a:spLocks noGrp="1"/>
          </p:cNvSpPr>
          <p:nvPr>
            <p:ph type="sldNum" sz="quarter" idx="4"/>
          </p:nvPr>
        </p:nvSpPr>
        <p:spPr>
          <a:xfrm>
            <a:off x="85725" y="6394450"/>
            <a:ext cx="523875" cy="274320"/>
          </a:xfrm>
          <a:prstGeom prst="rect">
            <a:avLst/>
          </a:prstGeom>
        </p:spPr>
        <p:txBody>
          <a:bodyPr vert="horz" lIns="91440" tIns="45720" rIns="91440" bIns="45720" rtlCol="0" anchor="ctr"/>
          <a:lstStyle>
            <a:lvl1pPr algn="r">
              <a:defRPr sz="900">
                <a:solidFill>
                  <a:schemeClr val="tx1">
                    <a:lumMod val="50000"/>
                  </a:schemeClr>
                </a:solidFill>
              </a:defRPr>
            </a:lvl1pPr>
          </a:lstStyle>
          <a:p>
            <a:fld id="{5F4C9F40-B079-4B71-A627-7266DFEA7F03}" type="slidenum">
              <a:rPr/>
              <a:pPr/>
              <a:t>‹#›</a:t>
            </a:fld>
            <a:endParaRPr/>
          </a:p>
        </p:txBody>
      </p:sp>
      <p:pic>
        <p:nvPicPr>
          <p:cNvPr id="4099" name="Picture 3" descr="C:\Users\SOTSO\Desktop\Template\444.png"/>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0" y="2"/>
            <a:ext cx="12192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9584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 id="2147483662"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85800" rtl="0" eaLnBrk="1" latinLnBrk="0" hangingPunct="1">
        <a:lnSpc>
          <a:spcPct val="90000"/>
        </a:lnSpc>
        <a:spcBef>
          <a:spcPct val="0"/>
        </a:spcBef>
        <a:buNone/>
        <a:defRPr sz="2550" kern="1200">
          <a:solidFill>
            <a:schemeClr val="tx1"/>
          </a:solidFill>
          <a:latin typeface="+mj-lt"/>
          <a:ea typeface="+mj-ea"/>
          <a:cs typeface="+mj-cs"/>
        </a:defRPr>
      </a:lvl1pPr>
    </p:titleStyle>
    <p:bodyStyle>
      <a:lvl1pPr marL="205740" indent="-205740" algn="l" defTabSz="685800" rtl="0" eaLnBrk="1" latinLnBrk="0" hangingPunct="1">
        <a:spcBef>
          <a:spcPts val="1650"/>
        </a:spcBef>
        <a:buClr>
          <a:schemeClr val="tx1">
            <a:lumMod val="65000"/>
          </a:schemeClr>
        </a:buClr>
        <a:buFont typeface="Arial" pitchFamily="34" charset="0"/>
        <a:buChar char="•"/>
        <a:defRPr sz="1650" kern="1200">
          <a:solidFill>
            <a:schemeClr val="tx1"/>
          </a:solidFill>
          <a:latin typeface="+mn-lt"/>
          <a:ea typeface="+mn-ea"/>
          <a:cs typeface="+mn-cs"/>
        </a:defRPr>
      </a:lvl1pPr>
      <a:lvl2pPr marL="445770" indent="-205740" algn="l" defTabSz="685800" rtl="0" eaLnBrk="1" latinLnBrk="0" hangingPunct="1">
        <a:spcBef>
          <a:spcPts val="1200"/>
        </a:spcBef>
        <a:buClr>
          <a:schemeClr val="tx1">
            <a:lumMod val="65000"/>
          </a:schemeClr>
        </a:buClr>
        <a:buFont typeface="Arial" pitchFamily="34" charset="0"/>
        <a:buChar char="•"/>
        <a:defRPr sz="1500" kern="1200">
          <a:solidFill>
            <a:schemeClr val="tx1"/>
          </a:solidFill>
          <a:latin typeface="+mn-lt"/>
          <a:ea typeface="+mn-ea"/>
          <a:cs typeface="+mn-cs"/>
        </a:defRPr>
      </a:lvl2pPr>
      <a:lvl3pPr marL="651510" indent="-171450" algn="l" defTabSz="685800" rtl="0" eaLnBrk="1" latinLnBrk="0" hangingPunct="1">
        <a:spcBef>
          <a:spcPts val="900"/>
        </a:spcBef>
        <a:buClr>
          <a:schemeClr val="tx1">
            <a:lumMod val="65000"/>
          </a:schemeClr>
        </a:buClr>
        <a:buFont typeface="Arial" pitchFamily="34" charset="0"/>
        <a:buChar char="•"/>
        <a:defRPr sz="1350" kern="1200">
          <a:solidFill>
            <a:schemeClr val="tx1"/>
          </a:solidFill>
          <a:latin typeface="+mn-lt"/>
          <a:ea typeface="+mn-ea"/>
          <a:cs typeface="+mn-cs"/>
        </a:defRPr>
      </a:lvl3pPr>
      <a:lvl4pPr marL="891540" indent="-171450" algn="l" defTabSz="685800" rtl="0" eaLnBrk="1" latinLnBrk="0" hangingPunct="1">
        <a:spcBef>
          <a:spcPts val="750"/>
        </a:spcBef>
        <a:buClr>
          <a:schemeClr val="tx1">
            <a:lumMod val="65000"/>
          </a:schemeClr>
        </a:buClr>
        <a:buFont typeface="Arial" pitchFamily="34" charset="0"/>
        <a:buChar char="•"/>
        <a:defRPr sz="1200" kern="1200">
          <a:solidFill>
            <a:schemeClr val="tx1"/>
          </a:solidFill>
          <a:latin typeface="+mn-lt"/>
          <a:ea typeface="+mn-ea"/>
          <a:cs typeface="+mn-cs"/>
        </a:defRPr>
      </a:lvl4pPr>
      <a:lvl5pPr marL="1062990" indent="-171450" algn="l" defTabSz="685800" rtl="0" eaLnBrk="1" latinLnBrk="0" hangingPunct="1">
        <a:spcBef>
          <a:spcPts val="600"/>
        </a:spcBef>
        <a:buClr>
          <a:schemeClr val="tx1">
            <a:lumMod val="65000"/>
          </a:schemeClr>
        </a:buClr>
        <a:buFont typeface="Arial" pitchFamily="34" charset="0"/>
        <a:buChar char="•"/>
        <a:defRPr sz="1200" kern="1200">
          <a:solidFill>
            <a:schemeClr val="tx1"/>
          </a:solidFill>
          <a:latin typeface="+mn-lt"/>
          <a:ea typeface="+mn-ea"/>
          <a:cs typeface="+mn-cs"/>
        </a:defRPr>
      </a:lvl5pPr>
      <a:lvl6pPr marL="1234440" indent="-171450" algn="l" defTabSz="685800" rtl="0" eaLnBrk="1" latinLnBrk="0" hangingPunct="1">
        <a:spcBef>
          <a:spcPts val="450"/>
        </a:spcBef>
        <a:buClr>
          <a:schemeClr val="tx1">
            <a:lumMod val="65000"/>
          </a:schemeClr>
        </a:buClr>
        <a:buFont typeface="Arial" pitchFamily="34" charset="0"/>
        <a:buChar char="•"/>
        <a:defRPr sz="1200" kern="1200">
          <a:solidFill>
            <a:schemeClr val="tx1"/>
          </a:solidFill>
          <a:latin typeface="+mn-lt"/>
          <a:ea typeface="+mn-ea"/>
          <a:cs typeface="+mn-cs"/>
        </a:defRPr>
      </a:lvl6pPr>
      <a:lvl7pPr marL="1405890" indent="-171450" algn="l" defTabSz="685800" rtl="0" eaLnBrk="1" latinLnBrk="0" hangingPunct="1">
        <a:spcBef>
          <a:spcPts val="450"/>
        </a:spcBef>
        <a:buClr>
          <a:schemeClr val="tx1">
            <a:lumMod val="65000"/>
          </a:schemeClr>
        </a:buClr>
        <a:buFont typeface="Arial" pitchFamily="34" charset="0"/>
        <a:buChar char="•"/>
        <a:defRPr sz="1200" kern="1200">
          <a:solidFill>
            <a:schemeClr val="tx1"/>
          </a:solidFill>
          <a:latin typeface="+mn-lt"/>
          <a:ea typeface="+mn-ea"/>
          <a:cs typeface="+mn-cs"/>
        </a:defRPr>
      </a:lvl7pPr>
      <a:lvl8pPr marL="1577340" indent="-171450" algn="l" defTabSz="685800" rtl="0" eaLnBrk="1" latinLnBrk="0" hangingPunct="1">
        <a:spcBef>
          <a:spcPts val="450"/>
        </a:spcBef>
        <a:buClr>
          <a:schemeClr val="tx1">
            <a:lumMod val="65000"/>
          </a:schemeClr>
        </a:buClr>
        <a:buFont typeface="Arial" pitchFamily="34" charset="0"/>
        <a:buChar char="•"/>
        <a:defRPr sz="1200" kern="1200">
          <a:solidFill>
            <a:schemeClr val="tx1"/>
          </a:solidFill>
          <a:latin typeface="+mn-lt"/>
          <a:ea typeface="+mn-ea"/>
          <a:cs typeface="+mn-cs"/>
        </a:defRPr>
      </a:lvl8pPr>
      <a:lvl9pPr marL="1748790" indent="-171450" algn="l" defTabSz="685800" rtl="0" eaLnBrk="1" latinLnBrk="0" hangingPunct="1">
        <a:spcBef>
          <a:spcPts val="450"/>
        </a:spcBef>
        <a:buClr>
          <a:schemeClr val="tx1">
            <a:lumMod val="65000"/>
          </a:schemeClr>
        </a:buClr>
        <a:buFont typeface="Arial" pitchFamily="34" charset="0"/>
        <a:buChar char="•"/>
        <a:defRPr sz="1200" kern="1200">
          <a:solidFill>
            <a:schemeClr val="tx1"/>
          </a:solidFill>
          <a:latin typeface="+mn-lt"/>
          <a:ea typeface="+mn-ea"/>
          <a:cs typeface="+mn-cs"/>
        </a:defRPr>
      </a:lvl9pPr>
    </p:bodyStyle>
    <p:otherStyle>
      <a:defPPr>
        <a:defRP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beginnersbook.com/2013/03/java-threads/"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1577239" y="2110155"/>
            <a:ext cx="9144000" cy="1011338"/>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400" kern="1200">
                <a:solidFill>
                  <a:schemeClr val="tx1"/>
                </a:solidFill>
                <a:latin typeface="+mj-lt"/>
                <a:ea typeface="+mj-ea"/>
                <a:cs typeface="+mj-cs"/>
              </a:defRPr>
            </a:lvl1pPr>
          </a:lstStyle>
          <a:p>
            <a:pPr algn="ctr">
              <a:lnSpc>
                <a:spcPct val="150000"/>
              </a:lnSpc>
            </a:pPr>
            <a:r>
              <a:rPr lang="en-US" sz="3200" b="1" dirty="0">
                <a:effectLst>
                  <a:outerShdw blurRad="50800" dist="38100" algn="l" rotWithShape="0">
                    <a:prstClr val="black">
                      <a:alpha val="40000"/>
                    </a:prstClr>
                  </a:outerShdw>
                </a:effectLst>
                <a:latin typeface="Khmer OS Battambang" panose="02000500000000020004" pitchFamily="2" charset="0"/>
                <a:cs typeface="Khmer OS Battambang" panose="02000500000000020004" pitchFamily="2" charset="0"/>
              </a:rPr>
              <a:t>Java Presentation</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8645" y="435474"/>
            <a:ext cx="1216753" cy="1555596"/>
          </a:xfrm>
          <a:prstGeom prst="rect">
            <a:avLst/>
          </a:prstGeom>
        </p:spPr>
      </p:pic>
      <p:sp>
        <p:nvSpPr>
          <p:cNvPr id="5" name="Title 1"/>
          <p:cNvSpPr txBox="1">
            <a:spLocks/>
          </p:cNvSpPr>
          <p:nvPr/>
        </p:nvSpPr>
        <p:spPr bwMode="auto">
          <a:xfrm>
            <a:off x="3915398" y="600039"/>
            <a:ext cx="5808376" cy="1162247"/>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400" kern="1200">
                <a:solidFill>
                  <a:schemeClr val="tx1"/>
                </a:solidFill>
                <a:latin typeface="+mj-lt"/>
                <a:ea typeface="+mj-ea"/>
                <a:cs typeface="+mj-cs"/>
              </a:defRPr>
            </a:lvl1pPr>
          </a:lstStyle>
          <a:p>
            <a:pPr algn="ctr">
              <a:lnSpc>
                <a:spcPct val="130000"/>
              </a:lnSpc>
              <a:spcBef>
                <a:spcPts val="0"/>
              </a:spcBef>
            </a:pPr>
            <a:r>
              <a:rPr lang="km-KH" sz="2400" b="1" dirty="0">
                <a:effectLst>
                  <a:outerShdw blurRad="50800" dist="38100" dir="2700000" algn="tl" rotWithShape="0">
                    <a:prstClr val="black">
                      <a:alpha val="40000"/>
                    </a:prstClr>
                  </a:outerShdw>
                </a:effectLst>
                <a:latin typeface="Khmer OS Battambang"/>
                <a:cs typeface="Khmer OS Battambang"/>
              </a:rPr>
              <a:t>មជ្ឈមណ្ឌលកូរ៉េ សហ្វវែរ អេច អ ឌី</a:t>
            </a:r>
          </a:p>
          <a:p>
            <a:pPr algn="ctr">
              <a:lnSpc>
                <a:spcPct val="130000"/>
              </a:lnSpc>
              <a:spcBef>
                <a:spcPts val="0"/>
              </a:spcBef>
            </a:pPr>
            <a:r>
              <a:rPr lang="en-US" sz="2100" b="1" dirty="0">
                <a:effectLst>
                  <a:outerShdw blurRad="50800" dist="38100" dir="2700000" algn="tl" rotWithShape="0">
                    <a:prstClr val="black">
                      <a:alpha val="40000"/>
                    </a:prstClr>
                  </a:outerShdw>
                </a:effectLst>
                <a:latin typeface="Khmer OS Battambang" panose="02000500000000020004" pitchFamily="2" charset="0"/>
                <a:cs typeface="Khmer OS Battambang" panose="02000500000000020004" pitchFamily="2" charset="0"/>
              </a:rPr>
              <a:t>Korea Software HRD Center</a:t>
            </a:r>
          </a:p>
        </p:txBody>
      </p:sp>
      <p:sp>
        <p:nvSpPr>
          <p:cNvPr id="8" name="Content Placeholder 3"/>
          <p:cNvSpPr>
            <a:spLocks noGrp="1"/>
          </p:cNvSpPr>
          <p:nvPr>
            <p:ph sz="quarter" idx="10"/>
          </p:nvPr>
        </p:nvSpPr>
        <p:spPr>
          <a:xfrm>
            <a:off x="8362208" y="3246717"/>
            <a:ext cx="3399193" cy="916697"/>
          </a:xfrm>
        </p:spPr>
        <p:txBody>
          <a:bodyPr>
            <a:normAutofit/>
          </a:bodyPr>
          <a:lstStyle/>
          <a:p>
            <a:r>
              <a:rPr lang="km-KH" sz="1500" b="1" dirty="0">
                <a:solidFill>
                  <a:schemeClr val="tx1"/>
                </a:solidFill>
                <a:latin typeface="Khmer OS Battambang" panose="02000500000000020004" pitchFamily="2" charset="0"/>
                <a:cs typeface="Khmer OS Battambang" panose="02000500000000020004" pitchFamily="2" charset="0"/>
              </a:rPr>
              <a:t>ឣ្នកប្រឹក្សាយោបល់</a:t>
            </a:r>
            <a:r>
              <a:rPr lang="en-US" sz="1500" b="1" dirty="0">
                <a:solidFill>
                  <a:schemeClr val="tx1"/>
                </a:solidFill>
                <a:latin typeface="Khmer OS Battambang" panose="02000500000000020004" pitchFamily="2" charset="0"/>
                <a:cs typeface="Khmer OS Battambang" panose="02000500000000020004" pitchFamily="2" charset="0"/>
              </a:rPr>
              <a:t>:</a:t>
            </a:r>
            <a:r>
              <a:rPr lang="km-KH" sz="1500" b="1" dirty="0">
                <a:solidFill>
                  <a:schemeClr val="tx1"/>
                </a:solidFill>
                <a:latin typeface="Khmer OS Battambang" panose="02000500000000020004" pitchFamily="2" charset="0"/>
                <a:cs typeface="Khmer OS Battambang" panose="02000500000000020004" pitchFamily="2" charset="0"/>
              </a:rPr>
              <a:t> បណ្ឌិត​​ គីម​ ថេខ្យុង</a:t>
            </a:r>
            <a:endParaRPr lang="en-US" sz="1500" b="1" dirty="0">
              <a:solidFill>
                <a:schemeClr val="tx1"/>
              </a:solidFill>
              <a:latin typeface="Khmer OS Battambang" panose="02000500000000020004" pitchFamily="2" charset="0"/>
              <a:cs typeface="Khmer OS Battambang" panose="02000500000000020004" pitchFamily="2" charset="0"/>
            </a:endParaRPr>
          </a:p>
        </p:txBody>
      </p:sp>
      <p:sp>
        <p:nvSpPr>
          <p:cNvPr id="14" name="TextBox 13"/>
          <p:cNvSpPr txBox="1"/>
          <p:nvPr/>
        </p:nvSpPr>
        <p:spPr>
          <a:xfrm>
            <a:off x="1514341" y="5522621"/>
            <a:ext cx="9144000" cy="415498"/>
          </a:xfrm>
          <a:prstGeom prst="rect">
            <a:avLst/>
          </a:prstGeom>
          <a:noFill/>
        </p:spPr>
        <p:txBody>
          <a:bodyPr wrap="square" rtlCol="0">
            <a:spAutoFit/>
          </a:bodyPr>
          <a:lstStyle/>
          <a:p>
            <a:pPr algn="ctr"/>
            <a:r>
              <a:rPr lang="en-US" sz="2100" dirty="0">
                <a:effectLst>
                  <a:outerShdw blurRad="50800" dist="38100" algn="l" rotWithShape="0">
                    <a:prstClr val="black">
                      <a:alpha val="40000"/>
                    </a:prstClr>
                  </a:outerShdw>
                </a:effectLst>
              </a:rPr>
              <a:t>www.kshrd.com.kh</a:t>
            </a:r>
          </a:p>
        </p:txBody>
      </p:sp>
      <p:sp>
        <p:nvSpPr>
          <p:cNvPr id="10" name="TextBox 9"/>
          <p:cNvSpPr txBox="1"/>
          <p:nvPr/>
        </p:nvSpPr>
        <p:spPr>
          <a:xfrm>
            <a:off x="467773" y="3772619"/>
            <a:ext cx="2614818" cy="784830"/>
          </a:xfrm>
          <a:prstGeom prst="rect">
            <a:avLst/>
          </a:prstGeom>
          <a:noFill/>
        </p:spPr>
        <p:txBody>
          <a:bodyPr wrap="none" rtlCol="0">
            <a:spAutoFit/>
          </a:bodyPr>
          <a:lstStyle/>
          <a:p>
            <a:pPr>
              <a:lnSpc>
                <a:spcPct val="150000"/>
              </a:lnSpc>
              <a:tabLst>
                <a:tab pos="1109663" algn="l"/>
              </a:tabLst>
            </a:pPr>
            <a:r>
              <a:rPr lang="km-KH" sz="1500" b="1" dirty="0">
                <a:latin typeface="Khmer OS Battambang" panose="02000500000000020004" pitchFamily="2" charset="0"/>
                <a:cs typeface="Khmer OS Battambang" panose="02000500000000020004" pitchFamily="2" charset="0"/>
              </a:rPr>
              <a:t>ឣ្នកណែនំា</a:t>
            </a:r>
            <a:r>
              <a:rPr lang="en-GB" sz="1500" b="1" dirty="0">
                <a:latin typeface="Khmer OS Battambang" panose="02000500000000020004" pitchFamily="2" charset="0"/>
                <a:cs typeface="Khmer OS Battambang" panose="02000500000000020004" pitchFamily="2" charset="0"/>
              </a:rPr>
              <a:t>: </a:t>
            </a:r>
            <a:r>
              <a:rPr lang="km-KH" sz="1500" b="1" dirty="0">
                <a:latin typeface="Khmer OS Battambang" panose="02000500000000020004" pitchFamily="2" charset="0"/>
                <a:cs typeface="Khmer OS Battambang" panose="02000500000000020004" pitchFamily="2" charset="0"/>
              </a:rPr>
              <a:t>លោក</a:t>
            </a:r>
            <a:r>
              <a:rPr lang="en-US" sz="1500" b="1" dirty="0">
                <a:latin typeface="Khmer OS Battambang" panose="02000500000000020004" pitchFamily="2" charset="0"/>
                <a:cs typeface="Khmer OS Battambang" panose="02000500000000020004" pitchFamily="2" charset="0"/>
              </a:rPr>
              <a:t> </a:t>
            </a:r>
            <a:r>
              <a:rPr lang="km-KH" sz="1500" b="1" dirty="0">
                <a:latin typeface="Khmer OS Battambang" panose="02000500000000020004" pitchFamily="2" charset="0"/>
                <a:cs typeface="Khmer OS Battambang" panose="02000500000000020004" pitchFamily="2" charset="0"/>
              </a:rPr>
              <a:t>លាង ប៊ុនរ៉ុង</a:t>
            </a:r>
            <a:endParaRPr lang="en-US" sz="1500" b="1" dirty="0">
              <a:latin typeface="Khmer OS Battambang" panose="02000500000000020004" pitchFamily="2" charset="0"/>
              <a:cs typeface="Khmer OS Battambang" panose="02000500000000020004" pitchFamily="2" charset="0"/>
            </a:endParaRPr>
          </a:p>
          <a:p>
            <a:pPr>
              <a:lnSpc>
                <a:spcPct val="150000"/>
              </a:lnSpc>
              <a:tabLst>
                <a:tab pos="1109663" algn="l"/>
              </a:tabLst>
            </a:pPr>
            <a:r>
              <a:rPr lang="en-US" sz="1500" b="1" dirty="0">
                <a:latin typeface="Khmer OS Battambang" panose="02000500000000020004" pitchFamily="2" charset="0"/>
                <a:cs typeface="Khmer OS Battambang" panose="02000500000000020004" pitchFamily="2" charset="0"/>
              </a:rPr>
              <a:t>                </a:t>
            </a:r>
            <a:r>
              <a:rPr lang="km-KH" sz="1500" b="1" dirty="0">
                <a:latin typeface="Khmer OS Battambang" panose="02000500000000020004" pitchFamily="2" charset="0"/>
                <a:cs typeface="Khmer OS Battambang" panose="02000500000000020004" pitchFamily="2" charset="0"/>
              </a:rPr>
              <a:t>លោក ដារ៉ា ពេញចិត្ត</a:t>
            </a:r>
            <a:endParaRPr lang="en-GB" sz="1500" b="1" dirty="0">
              <a:latin typeface="Khmer OS Battambang" panose="02000500000000020004" pitchFamily="2" charset="0"/>
              <a:cs typeface="Khmer OS Battambang" panose="02000500000000020004" pitchFamily="2" charset="0"/>
            </a:endParaRPr>
          </a:p>
        </p:txBody>
      </p:sp>
    </p:spTree>
    <p:extLst>
      <p:ext uri="{BB962C8B-B14F-4D97-AF65-F5344CB8AC3E}">
        <p14:creationId xmlns:p14="http://schemas.microsoft.com/office/powerpoint/2010/main" val="2551749566"/>
      </p:ext>
    </p:extLst>
  </p:cSld>
  <p:clrMapOvr>
    <a:masterClrMapping/>
  </p:clrMapOvr>
  <mc:AlternateContent xmlns:mc="http://schemas.openxmlformats.org/markup-compatibility/2006" xmlns:p14="http://schemas.microsoft.com/office/powerpoint/2010/main">
    <mc:Choice Requires="p14">
      <p:transition spd="med" p14:dur="700" advTm="534">
        <p:fade/>
      </p:transition>
    </mc:Choice>
    <mc:Fallback xmlns="">
      <p:transition spd="med" advTm="534">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27" y="317707"/>
            <a:ext cx="10994127" cy="1014664"/>
          </a:xfrm>
        </p:spPr>
        <p:txBody>
          <a:bodyPr>
            <a:normAutofit/>
          </a:bodyPr>
          <a:lstStyle/>
          <a:p>
            <a:r>
              <a:rPr lang="en-US" sz="2800" dirty="0" smtClean="0">
                <a:solidFill>
                  <a:srgbClr val="003399"/>
                </a:solidFill>
                <a:latin typeface="Arial Black" panose="020B0A04020102020204" pitchFamily="34" charset="0"/>
                <a:cs typeface="Khmer OS Muol Light" panose="02000500000000020004" pitchFamily="2" charset="0"/>
              </a:rPr>
              <a:t>2. </a:t>
            </a:r>
            <a:r>
              <a:rPr lang="km-KH" sz="2800" dirty="0" smtClean="0">
                <a:solidFill>
                  <a:srgbClr val="003399"/>
                </a:solidFill>
                <a:latin typeface="Arial Black" panose="020B0A04020102020204" pitchFamily="34" charset="0"/>
                <a:cs typeface="Khmer OS Muol Light" panose="02000500000000020004" pitchFamily="2" charset="0"/>
              </a:rPr>
              <a:t>វិធីសាស្ត្រក្នុងការ </a:t>
            </a:r>
            <a:r>
              <a:rPr lang="en-US" sz="2800" dirty="0" smtClean="0">
                <a:solidFill>
                  <a:srgbClr val="003399"/>
                </a:solidFill>
                <a:latin typeface="Arial Black" panose="020B0A04020102020204" pitchFamily="34" charset="0"/>
                <a:cs typeface="Khmer OS Muol Light" panose="02000500000000020004" pitchFamily="2" charset="0"/>
              </a:rPr>
              <a:t>Implementation Thread</a:t>
            </a:r>
            <a:endParaRPr lang="en-US" sz="2800" dirty="0">
              <a:latin typeface="Arial Black" panose="020B0A04020102020204" pitchFamily="34" charset="0"/>
            </a:endParaRPr>
          </a:p>
        </p:txBody>
      </p:sp>
      <p:sp>
        <p:nvSpPr>
          <p:cNvPr id="3" name="Rectangle 2"/>
          <p:cNvSpPr/>
          <p:nvPr/>
        </p:nvSpPr>
        <p:spPr>
          <a:xfrm>
            <a:off x="651164" y="4008836"/>
            <a:ext cx="6096000" cy="369332"/>
          </a:xfrm>
          <a:prstGeom prst="rect">
            <a:avLst/>
          </a:prstGeom>
        </p:spPr>
        <p:txBody>
          <a:bodyPr>
            <a:spAutoFit/>
          </a:bodyPr>
          <a:lstStyle/>
          <a:p>
            <a:pPr lvl="1">
              <a:spcBef>
                <a:spcPct val="60000"/>
              </a:spcBef>
            </a:pPr>
            <a:endParaRPr lang="en-US" altLang="en-US" b="1" dirty="0"/>
          </a:p>
        </p:txBody>
      </p:sp>
      <p:sp>
        <p:nvSpPr>
          <p:cNvPr id="7" name="TextBox 6"/>
          <p:cNvSpPr txBox="1"/>
          <p:nvPr/>
        </p:nvSpPr>
        <p:spPr>
          <a:xfrm>
            <a:off x="996417" y="2655886"/>
            <a:ext cx="10627312" cy="2123658"/>
          </a:xfrm>
          <a:prstGeom prst="rect">
            <a:avLst/>
          </a:prstGeom>
          <a:noFill/>
        </p:spPr>
        <p:txBody>
          <a:bodyPr wrap="square" rtlCol="0">
            <a:spAutoFit/>
          </a:bodyPr>
          <a:lstStyle/>
          <a:p>
            <a:pPr marL="0" lvl="1">
              <a:lnSpc>
                <a:spcPct val="150000"/>
              </a:lnSpc>
            </a:pPr>
            <a:r>
              <a:rPr lang="km-KH" sz="2200" dirty="0" smtClean="0">
                <a:latin typeface="Khmer OS Battambang" panose="02000500000000020004" pitchFamily="2" charset="0"/>
                <a:cs typeface="Khmer OS Battambang" panose="02000500000000020004" pitchFamily="2" charset="0"/>
              </a:rPr>
              <a:t>ដើម្បីធ្វើការ </a:t>
            </a:r>
            <a:r>
              <a:rPr lang="en-US" sz="2200" dirty="0" smtClean="0">
                <a:latin typeface="Khmer OS Battambang" panose="02000500000000020004" pitchFamily="2" charset="0"/>
                <a:cs typeface="Khmer OS Battambang" panose="02000500000000020004" pitchFamily="2" charset="0"/>
              </a:rPr>
              <a:t>Implementation Thread </a:t>
            </a:r>
            <a:r>
              <a:rPr lang="km-KH" sz="2200" dirty="0" smtClean="0">
                <a:latin typeface="Khmer OS Battambang" panose="02000500000000020004" pitchFamily="2" charset="0"/>
                <a:cs typeface="Khmer OS Battambang" panose="02000500000000020004" pitchFamily="2" charset="0"/>
              </a:rPr>
              <a:t>នៅក្នុងភាសា </a:t>
            </a:r>
            <a:r>
              <a:rPr lang="en-US" sz="2200" dirty="0" smtClean="0">
                <a:latin typeface="Khmer OS Battambang" panose="02000500000000020004" pitchFamily="2" charset="0"/>
                <a:cs typeface="Khmer OS Battambang" panose="02000500000000020004" pitchFamily="2" charset="0"/>
              </a:rPr>
              <a:t>Java </a:t>
            </a:r>
            <a:r>
              <a:rPr lang="km-KH" sz="2200" dirty="0" smtClean="0">
                <a:latin typeface="Khmer OS Battambang" panose="02000500000000020004" pitchFamily="2" charset="0"/>
                <a:cs typeface="Khmer OS Battambang" panose="02000500000000020004" pitchFamily="2" charset="0"/>
              </a:rPr>
              <a:t>យើងអាចធ្វើការ </a:t>
            </a:r>
            <a:r>
              <a:rPr lang="en-US" sz="2200" dirty="0" smtClean="0">
                <a:latin typeface="Khmer OS Battambang" panose="02000500000000020004" pitchFamily="2" charset="0"/>
                <a:cs typeface="Khmer OS Battambang" panose="02000500000000020004" pitchFamily="2" charset="0"/>
              </a:rPr>
              <a:t>Implementation </a:t>
            </a:r>
            <a:r>
              <a:rPr lang="km-KH" sz="2200" dirty="0" smtClean="0">
                <a:latin typeface="Khmer OS Battambang" panose="02000500000000020004" pitchFamily="2" charset="0"/>
                <a:cs typeface="Khmer OS Battambang" panose="02000500000000020004" pitchFamily="2" charset="0"/>
              </a:rPr>
              <a:t>បានតាមពីររបៀបគឺ ៖</a:t>
            </a:r>
          </a:p>
          <a:p>
            <a:pPr marL="342900" lvl="1" indent="-342900">
              <a:lnSpc>
                <a:spcPct val="150000"/>
              </a:lnSpc>
              <a:buFont typeface="Wingdings" panose="05000000000000000000" pitchFamily="2" charset="2"/>
              <a:buChar char="Ø"/>
            </a:pPr>
            <a:r>
              <a:rPr lang="en-US" sz="2200" dirty="0" smtClean="0">
                <a:latin typeface="Khmer OS Battambang" panose="02000500000000020004" pitchFamily="2" charset="0"/>
                <a:cs typeface="Khmer OS Battambang" panose="02000500000000020004" pitchFamily="2" charset="0"/>
              </a:rPr>
              <a:t>Implementation </a:t>
            </a:r>
            <a:r>
              <a:rPr lang="km-KH" sz="2200" dirty="0" smtClean="0">
                <a:latin typeface="Khmer OS Battambang" panose="02000500000000020004" pitchFamily="2" charset="0"/>
                <a:cs typeface="Khmer OS Battambang" panose="02000500000000020004" pitchFamily="2" charset="0"/>
              </a:rPr>
              <a:t>ចេញពី </a:t>
            </a:r>
            <a:r>
              <a:rPr lang="en-US" sz="2200" dirty="0" smtClean="0">
                <a:latin typeface="Khmer OS Battambang" panose="02000500000000020004" pitchFamily="2" charset="0"/>
                <a:cs typeface="Khmer OS Battambang" panose="02000500000000020004" pitchFamily="2" charset="0"/>
              </a:rPr>
              <a:t>Class </a:t>
            </a:r>
            <a:r>
              <a:rPr lang="en-US" sz="2200" dirty="0" smtClean="0">
                <a:solidFill>
                  <a:srgbClr val="FF0000"/>
                </a:solidFill>
                <a:latin typeface="Khmer OS Battambang" panose="02000500000000020004" pitchFamily="2" charset="0"/>
                <a:cs typeface="Khmer OS Battambang" panose="02000500000000020004" pitchFamily="2" charset="0"/>
              </a:rPr>
              <a:t>Thread </a:t>
            </a:r>
          </a:p>
          <a:p>
            <a:pPr marL="342900" lvl="1" indent="-342900">
              <a:lnSpc>
                <a:spcPct val="150000"/>
              </a:lnSpc>
              <a:buFont typeface="Wingdings" panose="05000000000000000000" pitchFamily="2" charset="2"/>
              <a:buChar char="Ø"/>
            </a:pPr>
            <a:r>
              <a:rPr lang="en-US" sz="2200" dirty="0" smtClean="0">
                <a:latin typeface="Khmer OS Battambang" panose="02000500000000020004" pitchFamily="2" charset="0"/>
                <a:cs typeface="Khmer OS Battambang" panose="02000500000000020004" pitchFamily="2" charset="0"/>
              </a:rPr>
              <a:t>Implementation </a:t>
            </a:r>
            <a:r>
              <a:rPr lang="km-KH" sz="2200" dirty="0">
                <a:latin typeface="Khmer OS Battambang" panose="02000500000000020004" pitchFamily="2" charset="0"/>
                <a:cs typeface="Khmer OS Battambang" panose="02000500000000020004" pitchFamily="2" charset="0"/>
              </a:rPr>
              <a:t>ចេញពី </a:t>
            </a:r>
            <a:r>
              <a:rPr lang="en-US" sz="2200" dirty="0" smtClean="0">
                <a:latin typeface="Khmer OS Battambang" panose="02000500000000020004" pitchFamily="2" charset="0"/>
                <a:cs typeface="Khmer OS Battambang" panose="02000500000000020004" pitchFamily="2" charset="0"/>
              </a:rPr>
              <a:t>Interface </a:t>
            </a:r>
            <a:r>
              <a:rPr lang="en-US" sz="2200" dirty="0" smtClean="0">
                <a:solidFill>
                  <a:srgbClr val="FF0000"/>
                </a:solidFill>
                <a:latin typeface="Khmer OS Battambang" panose="02000500000000020004" pitchFamily="2" charset="0"/>
                <a:cs typeface="Khmer OS Battambang" panose="02000500000000020004" pitchFamily="2" charset="0"/>
              </a:rPr>
              <a:t>Runnable</a:t>
            </a:r>
            <a:endParaRPr lang="en-US" sz="2200" dirty="0">
              <a:solidFill>
                <a:srgbClr val="FF0000"/>
              </a:solidFill>
              <a:latin typeface="Khmer OS Battambang" panose="02000500000000020004" pitchFamily="2" charset="0"/>
              <a:cs typeface="Khmer OS Battambang" panose="02000500000000020004" pitchFamily="2" charset="0"/>
            </a:endParaRPr>
          </a:p>
        </p:txBody>
      </p:sp>
    </p:spTree>
    <p:extLst>
      <p:ext uri="{BB962C8B-B14F-4D97-AF65-F5344CB8AC3E}">
        <p14:creationId xmlns:p14="http://schemas.microsoft.com/office/powerpoint/2010/main" val="1755984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solidFill>
                  <a:srgbClr val="003399"/>
                </a:solidFill>
                <a:latin typeface="Arial Black" panose="020B0A04020102020204" pitchFamily="34" charset="0"/>
                <a:cs typeface="Khmer OS Muol Light" panose="02000500000000020004" pitchFamily="2" charset="0"/>
              </a:rPr>
              <a:t>2. </a:t>
            </a:r>
            <a:r>
              <a:rPr lang="km-KH" sz="2400" dirty="0">
                <a:solidFill>
                  <a:srgbClr val="003399"/>
                </a:solidFill>
                <a:latin typeface="Arial Black" panose="020B0A04020102020204" pitchFamily="34" charset="0"/>
                <a:cs typeface="Khmer OS Muol Light" panose="02000500000000020004" pitchFamily="2" charset="0"/>
              </a:rPr>
              <a:t>វិធីសាស្ត្រក្នុងការ </a:t>
            </a:r>
            <a:r>
              <a:rPr lang="en-US" sz="2400" dirty="0">
                <a:solidFill>
                  <a:srgbClr val="003399"/>
                </a:solidFill>
                <a:latin typeface="Arial Black" panose="020B0A04020102020204" pitchFamily="34" charset="0"/>
                <a:cs typeface="Khmer OS Muol Light" panose="02000500000000020004" pitchFamily="2" charset="0"/>
              </a:rPr>
              <a:t>Implementation Thread</a:t>
            </a:r>
            <a:endParaRPr lang="en-US" dirty="0"/>
          </a:p>
        </p:txBody>
      </p:sp>
      <p:sp>
        <p:nvSpPr>
          <p:cNvPr id="3" name="Slide Number Placeholder 2"/>
          <p:cNvSpPr>
            <a:spLocks noGrp="1"/>
          </p:cNvSpPr>
          <p:nvPr>
            <p:ph type="sldNum" sz="quarter" idx="12"/>
          </p:nvPr>
        </p:nvSpPr>
        <p:spPr/>
        <p:txBody>
          <a:bodyPr/>
          <a:lstStyle/>
          <a:p>
            <a:fld id="{5F4C9F40-B079-4B71-A627-7266DFEA7F03}" type="slidenum">
              <a:rPr lang="en-US" smtClean="0"/>
              <a:pPr/>
              <a:t>11</a:t>
            </a:fld>
            <a:endParaRPr lang="en-US"/>
          </a:p>
        </p:txBody>
      </p:sp>
      <p:sp>
        <p:nvSpPr>
          <p:cNvPr id="5" name="TextBox 4"/>
          <p:cNvSpPr txBox="1"/>
          <p:nvPr/>
        </p:nvSpPr>
        <p:spPr>
          <a:xfrm>
            <a:off x="996417" y="2098041"/>
            <a:ext cx="10627312" cy="1107996"/>
          </a:xfrm>
          <a:prstGeom prst="rect">
            <a:avLst/>
          </a:prstGeom>
          <a:noFill/>
        </p:spPr>
        <p:txBody>
          <a:bodyPr wrap="square" rtlCol="0">
            <a:spAutoFit/>
          </a:bodyPr>
          <a:lstStyle/>
          <a:p>
            <a:pPr marL="342900" lvl="1" indent="-342900">
              <a:lnSpc>
                <a:spcPct val="150000"/>
              </a:lnSpc>
              <a:buFont typeface="Wingdings" panose="05000000000000000000" pitchFamily="2" charset="2"/>
              <a:buChar char="Ø"/>
            </a:pPr>
            <a:r>
              <a:rPr lang="km-KH" sz="2200" dirty="0" smtClean="0">
                <a:latin typeface="Khmer OS Battambang" panose="02000500000000020004" pitchFamily="2" charset="0"/>
                <a:cs typeface="Khmer OS Battambang" panose="02000500000000020004" pitchFamily="2" charset="0"/>
              </a:rPr>
              <a:t>គឺយើងគ្រាន់តែធ្វើការ </a:t>
            </a:r>
            <a:r>
              <a:rPr lang="en-US" sz="2200" dirty="0" smtClean="0">
                <a:latin typeface="Khmer OS Battambang" panose="02000500000000020004" pitchFamily="2" charset="0"/>
                <a:cs typeface="Khmer OS Battambang" panose="02000500000000020004" pitchFamily="2" charset="0"/>
              </a:rPr>
              <a:t>Extend </a:t>
            </a:r>
            <a:r>
              <a:rPr lang="km-KH" sz="2200" dirty="0" smtClean="0">
                <a:latin typeface="Khmer OS Battambang" panose="02000500000000020004" pitchFamily="2" charset="0"/>
                <a:cs typeface="Khmer OS Battambang" panose="02000500000000020004" pitchFamily="2" charset="0"/>
              </a:rPr>
              <a:t>ចេញពី </a:t>
            </a:r>
            <a:r>
              <a:rPr lang="en-US" sz="2200" dirty="0" smtClean="0">
                <a:latin typeface="Khmer OS Battambang" panose="02000500000000020004" pitchFamily="2" charset="0"/>
                <a:cs typeface="Khmer OS Battambang" panose="02000500000000020004" pitchFamily="2" charset="0"/>
              </a:rPr>
              <a:t>Class Thread </a:t>
            </a:r>
            <a:r>
              <a:rPr lang="km-KH" sz="2200" dirty="0" smtClean="0">
                <a:latin typeface="Khmer OS Battambang" panose="02000500000000020004" pitchFamily="2" charset="0"/>
                <a:cs typeface="Khmer OS Battambang" panose="02000500000000020004" pitchFamily="2" charset="0"/>
              </a:rPr>
              <a:t>ដែលស្ថិត</a:t>
            </a:r>
            <a:r>
              <a:rPr lang="km-KH" sz="2200" dirty="0">
                <a:latin typeface="Khmer OS Battambang" panose="02000500000000020004" pitchFamily="2" charset="0"/>
                <a:cs typeface="Khmer OS Battambang" panose="02000500000000020004" pitchFamily="2" charset="0"/>
              </a:rPr>
              <a:t>ក្នុង </a:t>
            </a:r>
            <a:r>
              <a:rPr lang="en-US" sz="2200" dirty="0">
                <a:latin typeface="Khmer OS Battambang" panose="02000500000000020004" pitchFamily="2" charset="0"/>
                <a:cs typeface="Khmer OS Battambang" panose="02000500000000020004" pitchFamily="2" charset="0"/>
              </a:rPr>
              <a:t>Package </a:t>
            </a:r>
            <a:r>
              <a:rPr lang="en-US" sz="2200" dirty="0" err="1">
                <a:solidFill>
                  <a:srgbClr val="FF0000"/>
                </a:solidFill>
                <a:latin typeface="Khmer OS Battambang" panose="02000500000000020004" pitchFamily="2" charset="0"/>
                <a:cs typeface="Khmer OS Battambang" panose="02000500000000020004" pitchFamily="2" charset="0"/>
              </a:rPr>
              <a:t>java.lang.Thread</a:t>
            </a:r>
            <a:endParaRPr lang="en-US" sz="2200" dirty="0">
              <a:solidFill>
                <a:srgbClr val="FF0000"/>
              </a:solidFill>
              <a:latin typeface="Khmer OS Battambang" panose="02000500000000020004" pitchFamily="2" charset="0"/>
              <a:cs typeface="Khmer OS Battambang" panose="02000500000000020004" pitchFamily="2" charset="0"/>
            </a:endParaRPr>
          </a:p>
        </p:txBody>
      </p:sp>
      <p:sp>
        <p:nvSpPr>
          <p:cNvPr id="6" name="Title 1"/>
          <p:cNvSpPr txBox="1">
            <a:spLocks/>
          </p:cNvSpPr>
          <p:nvPr/>
        </p:nvSpPr>
        <p:spPr bwMode="auto">
          <a:xfrm>
            <a:off x="743790" y="1415909"/>
            <a:ext cx="10994127" cy="101466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550" kern="1200">
                <a:solidFill>
                  <a:schemeClr val="tx1"/>
                </a:solidFill>
                <a:latin typeface="+mj-lt"/>
                <a:ea typeface="+mj-ea"/>
                <a:cs typeface="+mj-cs"/>
              </a:defRPr>
            </a:lvl1pPr>
          </a:lstStyle>
          <a:p>
            <a:r>
              <a:rPr lang="en-US" sz="2400" dirty="0" smtClean="0">
                <a:solidFill>
                  <a:srgbClr val="003399"/>
                </a:solidFill>
                <a:latin typeface="Arial Black" panose="020B0A04020102020204" pitchFamily="34" charset="0"/>
                <a:cs typeface="Khmer OS Muol Light" panose="02000500000000020004" pitchFamily="2" charset="0"/>
              </a:rPr>
              <a:t>2.1</a:t>
            </a:r>
            <a:r>
              <a:rPr lang="ca-ES" sz="2400" dirty="0" smtClean="0">
                <a:solidFill>
                  <a:srgbClr val="003399"/>
                </a:solidFill>
                <a:latin typeface="Arial Black" panose="020B0A04020102020204" pitchFamily="34" charset="0"/>
                <a:cs typeface="Khmer OS Muol Light" panose="02000500000000020004" pitchFamily="2" charset="0"/>
              </a:rPr>
              <a:t> </a:t>
            </a:r>
            <a:r>
              <a:rPr lang="km-KH" sz="2400" dirty="0" smtClean="0">
                <a:solidFill>
                  <a:srgbClr val="003399"/>
                </a:solidFill>
                <a:latin typeface="Arial Black" panose="020B0A04020102020204" pitchFamily="34" charset="0"/>
                <a:cs typeface="Khmer OS Muol Light" panose="02000500000000020004" pitchFamily="2" charset="0"/>
              </a:rPr>
              <a:t>ការ </a:t>
            </a:r>
            <a:r>
              <a:rPr lang="en-US" sz="2400" dirty="0" smtClean="0">
                <a:solidFill>
                  <a:srgbClr val="003399"/>
                </a:solidFill>
                <a:latin typeface="Arial Black" panose="020B0A04020102020204" pitchFamily="34" charset="0"/>
                <a:cs typeface="Khmer OS Muol Light" panose="02000500000000020004" pitchFamily="2" charset="0"/>
              </a:rPr>
              <a:t>Implementation </a:t>
            </a:r>
            <a:r>
              <a:rPr lang="km-KH" sz="2400" dirty="0" smtClean="0">
                <a:solidFill>
                  <a:srgbClr val="003399"/>
                </a:solidFill>
                <a:latin typeface="Arial Black" panose="020B0A04020102020204" pitchFamily="34" charset="0"/>
                <a:cs typeface="Khmer OS Muol Light" panose="02000500000000020004" pitchFamily="2" charset="0"/>
              </a:rPr>
              <a:t>ដោយប្រើ </a:t>
            </a:r>
            <a:r>
              <a:rPr lang="en-US" sz="2400" dirty="0" smtClean="0">
                <a:solidFill>
                  <a:srgbClr val="003399"/>
                </a:solidFill>
                <a:latin typeface="Arial Black" panose="020B0A04020102020204" pitchFamily="34" charset="0"/>
                <a:cs typeface="Khmer OS Muol Light" panose="02000500000000020004" pitchFamily="2" charset="0"/>
              </a:rPr>
              <a:t>Thread Class</a:t>
            </a:r>
            <a:endParaRPr lang="en-US" sz="2400" dirty="0">
              <a:latin typeface="Arial Black" panose="020B0A04020102020204" pitchFamily="34" charset="0"/>
            </a:endParaRPr>
          </a:p>
        </p:txBody>
      </p:sp>
    </p:spTree>
    <p:extLst>
      <p:ext uri="{BB962C8B-B14F-4D97-AF65-F5344CB8AC3E}">
        <p14:creationId xmlns:p14="http://schemas.microsoft.com/office/powerpoint/2010/main" val="297641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solidFill>
                  <a:srgbClr val="003399"/>
                </a:solidFill>
                <a:latin typeface="Arial Black" panose="020B0A04020102020204" pitchFamily="34" charset="0"/>
                <a:cs typeface="Khmer OS Muol Light" panose="02000500000000020004" pitchFamily="2" charset="0"/>
              </a:rPr>
              <a:t>2. </a:t>
            </a:r>
            <a:r>
              <a:rPr lang="km-KH" sz="2400" dirty="0">
                <a:solidFill>
                  <a:srgbClr val="003399"/>
                </a:solidFill>
                <a:latin typeface="Arial Black" panose="020B0A04020102020204" pitchFamily="34" charset="0"/>
                <a:cs typeface="Khmer OS Muol Light" panose="02000500000000020004" pitchFamily="2" charset="0"/>
              </a:rPr>
              <a:t>វិធីសាស្ត្រក្នុងការ </a:t>
            </a:r>
            <a:r>
              <a:rPr lang="en-US" sz="2400" dirty="0">
                <a:solidFill>
                  <a:srgbClr val="003399"/>
                </a:solidFill>
                <a:latin typeface="Arial Black" panose="020B0A04020102020204" pitchFamily="34" charset="0"/>
                <a:cs typeface="Khmer OS Muol Light" panose="02000500000000020004" pitchFamily="2" charset="0"/>
              </a:rPr>
              <a:t>Implementation Thread</a:t>
            </a:r>
            <a:endParaRPr lang="en-US" dirty="0"/>
          </a:p>
        </p:txBody>
      </p:sp>
      <p:sp>
        <p:nvSpPr>
          <p:cNvPr id="3" name="Slide Number Placeholder 2"/>
          <p:cNvSpPr>
            <a:spLocks noGrp="1"/>
          </p:cNvSpPr>
          <p:nvPr>
            <p:ph type="sldNum" sz="quarter" idx="12"/>
          </p:nvPr>
        </p:nvSpPr>
        <p:spPr/>
        <p:txBody>
          <a:bodyPr/>
          <a:lstStyle/>
          <a:p>
            <a:fld id="{5F4C9F40-B079-4B71-A627-7266DFEA7F03}" type="slidenum">
              <a:rPr lang="en-US" smtClean="0"/>
              <a:pPr/>
              <a:t>12</a:t>
            </a:fld>
            <a:endParaRPr lang="en-US"/>
          </a:p>
        </p:txBody>
      </p:sp>
      <p:sp>
        <p:nvSpPr>
          <p:cNvPr id="6" name="Title 1"/>
          <p:cNvSpPr txBox="1">
            <a:spLocks/>
          </p:cNvSpPr>
          <p:nvPr/>
        </p:nvSpPr>
        <p:spPr bwMode="auto">
          <a:xfrm>
            <a:off x="743790" y="1415909"/>
            <a:ext cx="10994127" cy="101466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550" kern="1200">
                <a:solidFill>
                  <a:schemeClr val="tx1"/>
                </a:solidFill>
                <a:latin typeface="+mj-lt"/>
                <a:ea typeface="+mj-ea"/>
                <a:cs typeface="+mj-cs"/>
              </a:defRPr>
            </a:lvl1pPr>
          </a:lstStyle>
          <a:p>
            <a:endParaRPr lang="en-US" sz="2400" dirty="0">
              <a:latin typeface="Arial Black" panose="020B0A040201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711" y="1760790"/>
            <a:ext cx="9404551" cy="4633660"/>
          </a:xfrm>
          <a:prstGeom prst="rect">
            <a:avLst/>
          </a:prstGeom>
        </p:spPr>
      </p:pic>
    </p:spTree>
    <p:extLst>
      <p:ext uri="{BB962C8B-B14F-4D97-AF65-F5344CB8AC3E}">
        <p14:creationId xmlns:p14="http://schemas.microsoft.com/office/powerpoint/2010/main" val="1556161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solidFill>
                  <a:srgbClr val="003399"/>
                </a:solidFill>
                <a:latin typeface="Arial Black" panose="020B0A04020102020204" pitchFamily="34" charset="0"/>
                <a:cs typeface="Khmer OS Muol Light" panose="02000500000000020004" pitchFamily="2" charset="0"/>
              </a:rPr>
              <a:t>2. </a:t>
            </a:r>
            <a:r>
              <a:rPr lang="km-KH" sz="2400" dirty="0">
                <a:solidFill>
                  <a:srgbClr val="003399"/>
                </a:solidFill>
                <a:latin typeface="Arial Black" panose="020B0A04020102020204" pitchFamily="34" charset="0"/>
                <a:cs typeface="Khmer OS Muol Light" panose="02000500000000020004" pitchFamily="2" charset="0"/>
              </a:rPr>
              <a:t>វិធីសាស្ត្រក្នុងការ </a:t>
            </a:r>
            <a:r>
              <a:rPr lang="en-US" sz="2400" dirty="0">
                <a:solidFill>
                  <a:srgbClr val="003399"/>
                </a:solidFill>
                <a:latin typeface="Arial Black" panose="020B0A04020102020204" pitchFamily="34" charset="0"/>
                <a:cs typeface="Khmer OS Muol Light" panose="02000500000000020004" pitchFamily="2" charset="0"/>
              </a:rPr>
              <a:t>Implementation Thread</a:t>
            </a:r>
            <a:endParaRPr lang="en-US" dirty="0"/>
          </a:p>
        </p:txBody>
      </p:sp>
      <p:sp>
        <p:nvSpPr>
          <p:cNvPr id="3" name="Slide Number Placeholder 2"/>
          <p:cNvSpPr>
            <a:spLocks noGrp="1"/>
          </p:cNvSpPr>
          <p:nvPr>
            <p:ph type="sldNum" sz="quarter" idx="12"/>
          </p:nvPr>
        </p:nvSpPr>
        <p:spPr/>
        <p:txBody>
          <a:bodyPr/>
          <a:lstStyle/>
          <a:p>
            <a:fld id="{5F4C9F40-B079-4B71-A627-7266DFEA7F03}" type="slidenum">
              <a:rPr lang="en-US" smtClean="0"/>
              <a:pPr/>
              <a:t>13</a:t>
            </a:fld>
            <a:endParaRPr lang="en-US"/>
          </a:p>
        </p:txBody>
      </p:sp>
      <p:sp>
        <p:nvSpPr>
          <p:cNvPr id="5" name="TextBox 4"/>
          <p:cNvSpPr txBox="1"/>
          <p:nvPr/>
        </p:nvSpPr>
        <p:spPr>
          <a:xfrm>
            <a:off x="996417" y="2098041"/>
            <a:ext cx="10627312" cy="1107996"/>
          </a:xfrm>
          <a:prstGeom prst="rect">
            <a:avLst/>
          </a:prstGeom>
          <a:noFill/>
        </p:spPr>
        <p:txBody>
          <a:bodyPr wrap="square" rtlCol="0">
            <a:spAutoFit/>
          </a:bodyPr>
          <a:lstStyle/>
          <a:p>
            <a:pPr marL="342900" lvl="1" indent="-342900">
              <a:lnSpc>
                <a:spcPct val="150000"/>
              </a:lnSpc>
              <a:buFont typeface="Wingdings" panose="05000000000000000000" pitchFamily="2" charset="2"/>
              <a:buChar char="Ø"/>
            </a:pPr>
            <a:r>
              <a:rPr lang="km-KH" sz="2200" dirty="0">
                <a:latin typeface="Khmer OS Battambang" panose="02000500000000020004" pitchFamily="2" charset="0"/>
                <a:cs typeface="Khmer OS Battambang" panose="02000500000000020004" pitchFamily="2" charset="0"/>
              </a:rPr>
              <a:t>គឺ</a:t>
            </a:r>
            <a:r>
              <a:rPr lang="km-KH" sz="2200" dirty="0" smtClean="0">
                <a:latin typeface="Khmer OS Battambang" panose="02000500000000020004" pitchFamily="2" charset="0"/>
                <a:cs typeface="Khmer OS Battambang" panose="02000500000000020004" pitchFamily="2" charset="0"/>
              </a:rPr>
              <a:t>យើងត្រូវតែ</a:t>
            </a:r>
            <a:r>
              <a:rPr lang="km-KH" sz="2200" dirty="0">
                <a:latin typeface="Khmer OS Battambang" panose="02000500000000020004" pitchFamily="2" charset="0"/>
                <a:cs typeface="Khmer OS Battambang" panose="02000500000000020004" pitchFamily="2" charset="0"/>
              </a:rPr>
              <a:t>ធ្វើការ </a:t>
            </a:r>
            <a:r>
              <a:rPr lang="en-US" sz="2200" dirty="0" smtClean="0">
                <a:latin typeface="Khmer OS Battambang" panose="02000500000000020004" pitchFamily="2" charset="0"/>
                <a:cs typeface="Khmer OS Battambang" panose="02000500000000020004" pitchFamily="2" charset="0"/>
              </a:rPr>
              <a:t>Implement </a:t>
            </a:r>
            <a:r>
              <a:rPr lang="km-KH" sz="2200" dirty="0" smtClean="0">
                <a:latin typeface="Khmer OS Battambang" panose="02000500000000020004" pitchFamily="2" charset="0"/>
                <a:cs typeface="Khmer OS Battambang" panose="02000500000000020004" pitchFamily="2" charset="0"/>
              </a:rPr>
              <a:t>ចេញ</a:t>
            </a:r>
            <a:r>
              <a:rPr lang="km-KH" sz="2200" dirty="0">
                <a:latin typeface="Khmer OS Battambang" panose="02000500000000020004" pitchFamily="2" charset="0"/>
                <a:cs typeface="Khmer OS Battambang" panose="02000500000000020004" pitchFamily="2" charset="0"/>
              </a:rPr>
              <a:t>ពី </a:t>
            </a:r>
            <a:r>
              <a:rPr lang="en-US" sz="2200" dirty="0" smtClean="0">
                <a:latin typeface="Khmer OS Battambang" panose="02000500000000020004" pitchFamily="2" charset="0"/>
                <a:cs typeface="Khmer OS Battambang" panose="02000500000000020004" pitchFamily="2" charset="0"/>
              </a:rPr>
              <a:t>Interface Runnable </a:t>
            </a:r>
            <a:r>
              <a:rPr lang="km-KH" sz="2200" dirty="0" smtClean="0">
                <a:latin typeface="Khmer OS Battambang" panose="02000500000000020004" pitchFamily="2" charset="0"/>
                <a:cs typeface="Khmer OS Battambang" panose="02000500000000020004" pitchFamily="2" charset="0"/>
              </a:rPr>
              <a:t>ដែល</a:t>
            </a:r>
            <a:r>
              <a:rPr lang="km-KH" sz="2200" dirty="0">
                <a:latin typeface="Khmer OS Battambang" panose="02000500000000020004" pitchFamily="2" charset="0"/>
                <a:cs typeface="Khmer OS Battambang" panose="02000500000000020004" pitchFamily="2" charset="0"/>
              </a:rPr>
              <a:t>ស្ថិតក្នុង </a:t>
            </a:r>
            <a:r>
              <a:rPr lang="en-US" sz="2200" dirty="0">
                <a:latin typeface="Khmer OS Battambang" panose="02000500000000020004" pitchFamily="2" charset="0"/>
                <a:cs typeface="Khmer OS Battambang" panose="02000500000000020004" pitchFamily="2" charset="0"/>
              </a:rPr>
              <a:t>Package </a:t>
            </a:r>
            <a:r>
              <a:rPr lang="en-US" sz="2200" dirty="0" err="1" smtClean="0">
                <a:solidFill>
                  <a:srgbClr val="FF0000"/>
                </a:solidFill>
                <a:latin typeface="Khmer OS Battambang" panose="02000500000000020004" pitchFamily="2" charset="0"/>
                <a:cs typeface="Khmer OS Battambang" panose="02000500000000020004" pitchFamily="2" charset="0"/>
              </a:rPr>
              <a:t>java.lang.Runnable</a:t>
            </a:r>
            <a:endParaRPr lang="en-US" sz="2200" dirty="0">
              <a:solidFill>
                <a:srgbClr val="FF0000"/>
              </a:solidFill>
              <a:latin typeface="Khmer OS Battambang" panose="02000500000000020004" pitchFamily="2" charset="0"/>
              <a:cs typeface="Khmer OS Battambang" panose="02000500000000020004" pitchFamily="2" charset="0"/>
            </a:endParaRPr>
          </a:p>
        </p:txBody>
      </p:sp>
      <p:sp>
        <p:nvSpPr>
          <p:cNvPr id="6" name="Title 1"/>
          <p:cNvSpPr txBox="1">
            <a:spLocks/>
          </p:cNvSpPr>
          <p:nvPr/>
        </p:nvSpPr>
        <p:spPr bwMode="auto">
          <a:xfrm>
            <a:off x="743790" y="1415909"/>
            <a:ext cx="10994127" cy="101466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550" kern="1200">
                <a:solidFill>
                  <a:schemeClr val="tx1"/>
                </a:solidFill>
                <a:latin typeface="+mj-lt"/>
                <a:ea typeface="+mj-ea"/>
                <a:cs typeface="+mj-cs"/>
              </a:defRPr>
            </a:lvl1pPr>
          </a:lstStyle>
          <a:p>
            <a:r>
              <a:rPr lang="en-US" sz="2400" dirty="0" smtClean="0">
                <a:solidFill>
                  <a:srgbClr val="003399"/>
                </a:solidFill>
                <a:latin typeface="Arial Black" panose="020B0A04020102020204" pitchFamily="34" charset="0"/>
                <a:cs typeface="Khmer OS Muol Light" panose="02000500000000020004" pitchFamily="2" charset="0"/>
              </a:rPr>
              <a:t>2.2</a:t>
            </a:r>
            <a:r>
              <a:rPr lang="ca-ES" sz="2400" dirty="0" smtClean="0">
                <a:solidFill>
                  <a:srgbClr val="003399"/>
                </a:solidFill>
                <a:latin typeface="Arial Black" panose="020B0A04020102020204" pitchFamily="34" charset="0"/>
                <a:cs typeface="Khmer OS Muol Light" panose="02000500000000020004" pitchFamily="2" charset="0"/>
              </a:rPr>
              <a:t> </a:t>
            </a:r>
            <a:r>
              <a:rPr lang="km-KH" sz="2400" dirty="0" smtClean="0">
                <a:solidFill>
                  <a:srgbClr val="003399"/>
                </a:solidFill>
                <a:latin typeface="Arial Black" panose="020B0A04020102020204" pitchFamily="34" charset="0"/>
                <a:cs typeface="Khmer OS Muol Light" panose="02000500000000020004" pitchFamily="2" charset="0"/>
              </a:rPr>
              <a:t>ការ </a:t>
            </a:r>
            <a:r>
              <a:rPr lang="en-US" sz="2400" dirty="0" smtClean="0">
                <a:solidFill>
                  <a:srgbClr val="003399"/>
                </a:solidFill>
                <a:latin typeface="Arial Black" panose="020B0A04020102020204" pitchFamily="34" charset="0"/>
                <a:cs typeface="Khmer OS Muol Light" panose="02000500000000020004" pitchFamily="2" charset="0"/>
              </a:rPr>
              <a:t>Implementation </a:t>
            </a:r>
            <a:r>
              <a:rPr lang="km-KH" sz="2400" dirty="0" smtClean="0">
                <a:solidFill>
                  <a:srgbClr val="003399"/>
                </a:solidFill>
                <a:latin typeface="Arial Black" panose="020B0A04020102020204" pitchFamily="34" charset="0"/>
                <a:cs typeface="Khmer OS Muol Light" panose="02000500000000020004" pitchFamily="2" charset="0"/>
              </a:rPr>
              <a:t>ដោយប្រើ </a:t>
            </a:r>
            <a:r>
              <a:rPr lang="en-US" sz="2400" dirty="0" smtClean="0">
                <a:solidFill>
                  <a:srgbClr val="003399"/>
                </a:solidFill>
                <a:latin typeface="Arial Black" panose="020B0A04020102020204" pitchFamily="34" charset="0"/>
                <a:cs typeface="Khmer OS Muol Light" panose="02000500000000020004" pitchFamily="2" charset="0"/>
              </a:rPr>
              <a:t>Runnable Interface</a:t>
            </a:r>
            <a:endParaRPr lang="en-US" sz="2400" dirty="0">
              <a:latin typeface="Arial Black" panose="020B0A04020102020204" pitchFamily="34" charset="0"/>
            </a:endParaRPr>
          </a:p>
        </p:txBody>
      </p:sp>
    </p:spTree>
    <p:extLst>
      <p:ext uri="{BB962C8B-B14F-4D97-AF65-F5344CB8AC3E}">
        <p14:creationId xmlns:p14="http://schemas.microsoft.com/office/powerpoint/2010/main" val="2370109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solidFill>
                  <a:srgbClr val="003399"/>
                </a:solidFill>
                <a:latin typeface="Arial Black" panose="020B0A04020102020204" pitchFamily="34" charset="0"/>
                <a:cs typeface="Khmer OS Muol Light" panose="02000500000000020004" pitchFamily="2" charset="0"/>
              </a:rPr>
              <a:t>2. </a:t>
            </a:r>
            <a:r>
              <a:rPr lang="km-KH" sz="2400" dirty="0">
                <a:solidFill>
                  <a:srgbClr val="003399"/>
                </a:solidFill>
                <a:latin typeface="Arial Black" panose="020B0A04020102020204" pitchFamily="34" charset="0"/>
                <a:cs typeface="Khmer OS Muol Light" panose="02000500000000020004" pitchFamily="2" charset="0"/>
              </a:rPr>
              <a:t>វិធីសាស្ត្រក្នុងការ </a:t>
            </a:r>
            <a:r>
              <a:rPr lang="en-US" sz="2400" dirty="0">
                <a:solidFill>
                  <a:srgbClr val="003399"/>
                </a:solidFill>
                <a:latin typeface="Arial Black" panose="020B0A04020102020204" pitchFamily="34" charset="0"/>
                <a:cs typeface="Khmer OS Muol Light" panose="02000500000000020004" pitchFamily="2" charset="0"/>
              </a:rPr>
              <a:t>Implementation Thread</a:t>
            </a:r>
            <a:endParaRPr lang="en-US" dirty="0"/>
          </a:p>
        </p:txBody>
      </p:sp>
      <p:sp>
        <p:nvSpPr>
          <p:cNvPr id="3" name="Slide Number Placeholder 2"/>
          <p:cNvSpPr>
            <a:spLocks noGrp="1"/>
          </p:cNvSpPr>
          <p:nvPr>
            <p:ph type="sldNum" sz="quarter" idx="12"/>
          </p:nvPr>
        </p:nvSpPr>
        <p:spPr/>
        <p:txBody>
          <a:bodyPr/>
          <a:lstStyle/>
          <a:p>
            <a:fld id="{5F4C9F40-B079-4B71-A627-7266DFEA7F03}" type="slidenum">
              <a:rPr lang="en-US" smtClean="0"/>
              <a:pPr/>
              <a:t>14</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9016" y="1678898"/>
            <a:ext cx="8709286" cy="4591665"/>
          </a:xfrm>
          <a:prstGeom prst="rect">
            <a:avLst/>
          </a:prstGeom>
        </p:spPr>
      </p:pic>
    </p:spTree>
    <p:extLst>
      <p:ext uri="{BB962C8B-B14F-4D97-AF65-F5344CB8AC3E}">
        <p14:creationId xmlns:p14="http://schemas.microsoft.com/office/powerpoint/2010/main" val="2396041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solidFill>
                  <a:srgbClr val="003399"/>
                </a:solidFill>
                <a:latin typeface="Arial Black" panose="020B0A04020102020204" pitchFamily="34" charset="0"/>
                <a:cs typeface="Khmer OS Muol Light" panose="02000500000000020004" pitchFamily="2" charset="0"/>
              </a:rPr>
              <a:t>2. </a:t>
            </a:r>
            <a:r>
              <a:rPr lang="km-KH" sz="2400" dirty="0">
                <a:solidFill>
                  <a:srgbClr val="003399"/>
                </a:solidFill>
                <a:latin typeface="Arial Black" panose="020B0A04020102020204" pitchFamily="34" charset="0"/>
                <a:cs typeface="Khmer OS Muol Light" panose="02000500000000020004" pitchFamily="2" charset="0"/>
              </a:rPr>
              <a:t>វិធីសាស្ត្រក្នុងការ </a:t>
            </a:r>
            <a:r>
              <a:rPr lang="en-US" sz="2400" dirty="0">
                <a:solidFill>
                  <a:srgbClr val="003399"/>
                </a:solidFill>
                <a:latin typeface="Arial Black" panose="020B0A04020102020204" pitchFamily="34" charset="0"/>
                <a:cs typeface="Khmer OS Muol Light" panose="02000500000000020004" pitchFamily="2" charset="0"/>
              </a:rPr>
              <a:t>Implementation Thread</a:t>
            </a:r>
            <a:endParaRPr lang="en-US" dirty="0"/>
          </a:p>
        </p:txBody>
      </p:sp>
      <p:sp>
        <p:nvSpPr>
          <p:cNvPr id="3" name="Slide Number Placeholder 2"/>
          <p:cNvSpPr>
            <a:spLocks noGrp="1"/>
          </p:cNvSpPr>
          <p:nvPr>
            <p:ph type="sldNum" sz="quarter" idx="12"/>
          </p:nvPr>
        </p:nvSpPr>
        <p:spPr/>
        <p:txBody>
          <a:bodyPr/>
          <a:lstStyle/>
          <a:p>
            <a:fld id="{5F4C9F40-B079-4B71-A627-7266DFEA7F03}" type="slidenum">
              <a:rPr lang="en-US" smtClean="0"/>
              <a:pPr/>
              <a:t>15</a:t>
            </a:fld>
            <a:endParaRPr lang="en-US"/>
          </a:p>
        </p:txBody>
      </p:sp>
      <p:sp>
        <p:nvSpPr>
          <p:cNvPr id="5" name="TextBox 4"/>
          <p:cNvSpPr txBox="1"/>
          <p:nvPr/>
        </p:nvSpPr>
        <p:spPr>
          <a:xfrm>
            <a:off x="996417" y="2098041"/>
            <a:ext cx="10627312" cy="5132174"/>
          </a:xfrm>
          <a:prstGeom prst="rect">
            <a:avLst/>
          </a:prstGeom>
          <a:noFill/>
        </p:spPr>
        <p:txBody>
          <a:bodyPr wrap="square" rtlCol="0">
            <a:spAutoFit/>
          </a:bodyPr>
          <a:lstStyle/>
          <a:p>
            <a:pPr marL="342900" lvl="1" indent="-342900">
              <a:lnSpc>
                <a:spcPct val="150000"/>
              </a:lnSpc>
              <a:buFont typeface="Wingdings" panose="05000000000000000000" pitchFamily="2" charset="2"/>
              <a:buChar char="Ø"/>
            </a:pPr>
            <a:r>
              <a:rPr lang="en-US" sz="2000" dirty="0" smtClean="0">
                <a:solidFill>
                  <a:srgbClr val="FF0000"/>
                </a:solidFill>
                <a:latin typeface="Khmer OS Battambang" panose="02000500000000020004" pitchFamily="2" charset="0"/>
                <a:cs typeface="Khmer OS Battambang" panose="02000500000000020004" pitchFamily="2" charset="0"/>
              </a:rPr>
              <a:t>Thread</a:t>
            </a:r>
            <a:r>
              <a:rPr lang="en-US" sz="2000" dirty="0" smtClean="0">
                <a:latin typeface="Khmer OS Battambang" panose="02000500000000020004" pitchFamily="2" charset="0"/>
                <a:cs typeface="Khmer OS Battambang" panose="02000500000000020004" pitchFamily="2" charset="0"/>
              </a:rPr>
              <a:t>:</a:t>
            </a:r>
          </a:p>
          <a:p>
            <a:pPr marL="800100" lvl="2" indent="-342900">
              <a:lnSpc>
                <a:spcPct val="150000"/>
              </a:lnSpc>
              <a:buFont typeface="Wingdings" panose="05000000000000000000" pitchFamily="2" charset="2"/>
              <a:buChar char="Ø"/>
            </a:pPr>
            <a:r>
              <a:rPr lang="km-KH" sz="2000" dirty="0" smtClean="0">
                <a:latin typeface="Khmer OS Battambang" panose="02000500000000020004" pitchFamily="2" charset="0"/>
                <a:cs typeface="Khmer OS Battambang" panose="02000500000000020004" pitchFamily="2" charset="0"/>
              </a:rPr>
              <a:t>ដោយសារ </a:t>
            </a:r>
            <a:r>
              <a:rPr lang="en-US" sz="2000" dirty="0" smtClean="0">
                <a:latin typeface="Khmer OS Battambang" panose="02000500000000020004" pitchFamily="2" charset="0"/>
                <a:cs typeface="Khmer OS Battambang" panose="02000500000000020004" pitchFamily="2" charset="0"/>
              </a:rPr>
              <a:t>Thread </a:t>
            </a:r>
            <a:r>
              <a:rPr lang="km-KH" sz="2000" dirty="0" smtClean="0">
                <a:latin typeface="Khmer OS Battambang" panose="02000500000000020004" pitchFamily="2" charset="0"/>
                <a:cs typeface="Khmer OS Battambang" panose="02000500000000020004" pitchFamily="2" charset="0"/>
              </a:rPr>
              <a:t>គឺជា </a:t>
            </a:r>
            <a:r>
              <a:rPr lang="en-US" sz="2000" dirty="0" smtClean="0">
                <a:latin typeface="Khmer OS Battambang" panose="02000500000000020004" pitchFamily="2" charset="0"/>
                <a:cs typeface="Khmer OS Battambang" panose="02000500000000020004" pitchFamily="2" charset="0"/>
              </a:rPr>
              <a:t>Class </a:t>
            </a:r>
            <a:r>
              <a:rPr lang="km-KH" sz="2000" dirty="0" smtClean="0">
                <a:latin typeface="Khmer OS Battambang" panose="02000500000000020004" pitchFamily="2" charset="0"/>
                <a:cs typeface="Khmer OS Battambang" panose="02000500000000020004" pitchFamily="2" charset="0"/>
              </a:rPr>
              <a:t>ហើយ </a:t>
            </a:r>
            <a:r>
              <a:rPr lang="en-US" sz="2000" dirty="0" smtClean="0">
                <a:latin typeface="Khmer OS Battambang" panose="02000500000000020004" pitchFamily="2" charset="0"/>
                <a:cs typeface="Khmer OS Battambang" panose="02000500000000020004" pitchFamily="2" charset="0"/>
              </a:rPr>
              <a:t>java </a:t>
            </a:r>
            <a:r>
              <a:rPr lang="km-KH" sz="2000" dirty="0" smtClean="0">
                <a:latin typeface="Khmer OS Battambang" panose="02000500000000020004" pitchFamily="2" charset="0"/>
                <a:cs typeface="Khmer OS Battambang" panose="02000500000000020004" pitchFamily="2" charset="0"/>
              </a:rPr>
              <a:t>មិន </a:t>
            </a:r>
            <a:r>
              <a:rPr lang="en-US" sz="2000" dirty="0" smtClean="0">
                <a:latin typeface="Khmer OS Battambang" panose="02000500000000020004" pitchFamily="2" charset="0"/>
                <a:cs typeface="Khmer OS Battambang" panose="02000500000000020004" pitchFamily="2" charset="0"/>
              </a:rPr>
              <a:t>support </a:t>
            </a:r>
            <a:r>
              <a:rPr lang="km-KH" sz="2000" dirty="0" smtClean="0">
                <a:latin typeface="Khmer OS Battambang" panose="02000500000000020004" pitchFamily="2" charset="0"/>
                <a:cs typeface="Khmer OS Battambang" panose="02000500000000020004" pitchFamily="2" charset="0"/>
              </a:rPr>
              <a:t>អោយមាន </a:t>
            </a:r>
            <a:r>
              <a:rPr lang="en-US" sz="2000" dirty="0" smtClean="0">
                <a:latin typeface="Khmer OS Battambang" panose="02000500000000020004" pitchFamily="2" charset="0"/>
                <a:cs typeface="Khmer OS Battambang" panose="02000500000000020004" pitchFamily="2" charset="0"/>
              </a:rPr>
              <a:t>multiple inheritance </a:t>
            </a:r>
            <a:r>
              <a:rPr lang="km-KH" sz="2000" dirty="0" smtClean="0">
                <a:latin typeface="Khmer OS Battambang" panose="02000500000000020004" pitchFamily="2" charset="0"/>
                <a:cs typeface="Khmer OS Battambang" panose="02000500000000020004" pitchFamily="2" charset="0"/>
              </a:rPr>
              <a:t>ដូច្នេះបើយើងធ្វើការ </a:t>
            </a:r>
            <a:r>
              <a:rPr lang="en-US" sz="2000" dirty="0" smtClean="0">
                <a:latin typeface="Khmer OS Battambang" panose="02000500000000020004" pitchFamily="2" charset="0"/>
                <a:cs typeface="Khmer OS Battambang" panose="02000500000000020004" pitchFamily="2" charset="0"/>
              </a:rPr>
              <a:t>Extend Class </a:t>
            </a:r>
            <a:r>
              <a:rPr lang="km-KH" sz="2000" dirty="0" smtClean="0">
                <a:latin typeface="Khmer OS Battambang" panose="02000500000000020004" pitchFamily="2" charset="0"/>
                <a:cs typeface="Khmer OS Battambang" panose="02000500000000020004" pitchFamily="2" charset="0"/>
              </a:rPr>
              <a:t>របស់យើងចេញពី </a:t>
            </a:r>
            <a:r>
              <a:rPr lang="en-US" sz="2000" dirty="0" smtClean="0">
                <a:latin typeface="Khmer OS Battambang" panose="02000500000000020004" pitchFamily="2" charset="0"/>
                <a:cs typeface="Khmer OS Battambang" panose="02000500000000020004" pitchFamily="2" charset="0"/>
              </a:rPr>
              <a:t>Class Thread </a:t>
            </a:r>
            <a:r>
              <a:rPr lang="km-KH" sz="2000" dirty="0" smtClean="0">
                <a:latin typeface="Khmer OS Battambang" panose="02000500000000020004" pitchFamily="2" charset="0"/>
                <a:cs typeface="Khmer OS Battambang" panose="02000500000000020004" pitchFamily="2" charset="0"/>
              </a:rPr>
              <a:t>គឺយើងមិនអាចធ្វើការ </a:t>
            </a:r>
            <a:r>
              <a:rPr lang="en-US" sz="2000" dirty="0" smtClean="0">
                <a:latin typeface="Khmer OS Battambang" panose="02000500000000020004" pitchFamily="2" charset="0"/>
                <a:cs typeface="Khmer OS Battambang" panose="02000500000000020004" pitchFamily="2" charset="0"/>
              </a:rPr>
              <a:t>Extend </a:t>
            </a:r>
            <a:r>
              <a:rPr lang="km-KH" sz="2000" dirty="0" smtClean="0">
                <a:latin typeface="Khmer OS Battambang" panose="02000500000000020004" pitchFamily="2" charset="0"/>
                <a:cs typeface="Khmer OS Battambang" panose="02000500000000020004" pitchFamily="2" charset="0"/>
              </a:rPr>
              <a:t>ឬទទួលយកមរតកតពី </a:t>
            </a:r>
            <a:r>
              <a:rPr lang="en-US" sz="2000" dirty="0" smtClean="0">
                <a:latin typeface="Khmer OS Battambang" panose="02000500000000020004" pitchFamily="2" charset="0"/>
                <a:cs typeface="Khmer OS Battambang" panose="02000500000000020004" pitchFamily="2" charset="0"/>
              </a:rPr>
              <a:t>Class </a:t>
            </a:r>
            <a:r>
              <a:rPr lang="km-KH" sz="2000" dirty="0" smtClean="0">
                <a:latin typeface="Khmer OS Battambang" panose="02000500000000020004" pitchFamily="2" charset="0"/>
                <a:cs typeface="Khmer OS Battambang" panose="02000500000000020004" pitchFamily="2" charset="0"/>
              </a:rPr>
              <a:t>ដទៃទៀតបានឡើយ។</a:t>
            </a:r>
            <a:endParaRPr lang="km-KH" sz="2000" dirty="0">
              <a:latin typeface="Khmer OS Battambang" panose="02000500000000020004" pitchFamily="2" charset="0"/>
              <a:cs typeface="Khmer OS Battambang" panose="02000500000000020004" pitchFamily="2" charset="0"/>
            </a:endParaRPr>
          </a:p>
          <a:p>
            <a:pPr marL="342900" lvl="1" indent="-342900">
              <a:lnSpc>
                <a:spcPct val="150000"/>
              </a:lnSpc>
              <a:buFont typeface="Wingdings" panose="05000000000000000000" pitchFamily="2" charset="2"/>
              <a:buChar char="Ø"/>
            </a:pPr>
            <a:r>
              <a:rPr lang="en-US" sz="2000" dirty="0" smtClean="0">
                <a:solidFill>
                  <a:srgbClr val="FF0000"/>
                </a:solidFill>
                <a:latin typeface="Khmer OS Battambang" panose="02000500000000020004" pitchFamily="2" charset="0"/>
                <a:cs typeface="Khmer OS Battambang" panose="02000500000000020004" pitchFamily="2" charset="0"/>
              </a:rPr>
              <a:t>Runnable</a:t>
            </a:r>
            <a:r>
              <a:rPr lang="en-US" sz="2000" dirty="0" smtClean="0">
                <a:latin typeface="Khmer OS Battambang" panose="02000500000000020004" pitchFamily="2" charset="0"/>
                <a:cs typeface="Khmer OS Battambang" panose="02000500000000020004" pitchFamily="2" charset="0"/>
              </a:rPr>
              <a:t>:</a:t>
            </a:r>
            <a:endParaRPr lang="en-US" sz="2000" dirty="0">
              <a:latin typeface="Khmer OS Battambang" panose="02000500000000020004" pitchFamily="2" charset="0"/>
              <a:cs typeface="Khmer OS Battambang" panose="02000500000000020004" pitchFamily="2" charset="0"/>
            </a:endParaRPr>
          </a:p>
          <a:p>
            <a:pPr marL="800100" lvl="2" indent="-342900">
              <a:lnSpc>
                <a:spcPct val="150000"/>
              </a:lnSpc>
              <a:buFont typeface="Wingdings" panose="05000000000000000000" pitchFamily="2" charset="2"/>
              <a:buChar char="Ø"/>
            </a:pPr>
            <a:r>
              <a:rPr lang="km-KH" sz="2000" dirty="0">
                <a:latin typeface="Khmer OS Battambang" panose="02000500000000020004" pitchFamily="2" charset="0"/>
                <a:cs typeface="Khmer OS Battambang" panose="02000500000000020004" pitchFamily="2" charset="0"/>
              </a:rPr>
              <a:t>ដោយសារ </a:t>
            </a:r>
            <a:r>
              <a:rPr lang="en-US" sz="2000" dirty="0" smtClean="0">
                <a:latin typeface="Khmer OS Battambang" panose="02000500000000020004" pitchFamily="2" charset="0"/>
                <a:cs typeface="Khmer OS Battambang" panose="02000500000000020004" pitchFamily="2" charset="0"/>
              </a:rPr>
              <a:t>Runnable </a:t>
            </a:r>
            <a:r>
              <a:rPr lang="km-KH" sz="2000" dirty="0" smtClean="0">
                <a:latin typeface="Khmer OS Battambang" panose="02000500000000020004" pitchFamily="2" charset="0"/>
                <a:cs typeface="Khmer OS Battambang" panose="02000500000000020004" pitchFamily="2" charset="0"/>
              </a:rPr>
              <a:t>គឺ</a:t>
            </a:r>
            <a:r>
              <a:rPr lang="km-KH" sz="2000" dirty="0">
                <a:latin typeface="Khmer OS Battambang" panose="02000500000000020004" pitchFamily="2" charset="0"/>
                <a:cs typeface="Khmer OS Battambang" panose="02000500000000020004" pitchFamily="2" charset="0"/>
              </a:rPr>
              <a:t>ជា </a:t>
            </a:r>
            <a:r>
              <a:rPr lang="en-US" sz="2000" dirty="0" smtClean="0">
                <a:latin typeface="Khmer OS Battambang" panose="02000500000000020004" pitchFamily="2" charset="0"/>
                <a:cs typeface="Khmer OS Battambang" panose="02000500000000020004" pitchFamily="2" charset="0"/>
              </a:rPr>
              <a:t>Interface </a:t>
            </a:r>
            <a:r>
              <a:rPr lang="km-KH" sz="2000" dirty="0" smtClean="0">
                <a:latin typeface="Khmer OS Battambang" panose="02000500000000020004" pitchFamily="2" charset="0"/>
                <a:cs typeface="Khmer OS Battambang" panose="02000500000000020004" pitchFamily="2" charset="0"/>
              </a:rPr>
              <a:t>ហើយទោះបី </a:t>
            </a:r>
            <a:r>
              <a:rPr lang="en-US" sz="2000" dirty="0">
                <a:latin typeface="Khmer OS Battambang" panose="02000500000000020004" pitchFamily="2" charset="0"/>
                <a:cs typeface="Khmer OS Battambang" panose="02000500000000020004" pitchFamily="2" charset="0"/>
              </a:rPr>
              <a:t>java </a:t>
            </a:r>
            <a:r>
              <a:rPr lang="km-KH" sz="2000" dirty="0">
                <a:latin typeface="Khmer OS Battambang" panose="02000500000000020004" pitchFamily="2" charset="0"/>
                <a:cs typeface="Khmer OS Battambang" panose="02000500000000020004" pitchFamily="2" charset="0"/>
              </a:rPr>
              <a:t>មិន </a:t>
            </a:r>
            <a:r>
              <a:rPr lang="en-US" sz="2000" dirty="0">
                <a:latin typeface="Khmer OS Battambang" panose="02000500000000020004" pitchFamily="2" charset="0"/>
                <a:cs typeface="Khmer OS Battambang" panose="02000500000000020004" pitchFamily="2" charset="0"/>
              </a:rPr>
              <a:t>support </a:t>
            </a:r>
            <a:r>
              <a:rPr lang="km-KH" sz="2000" dirty="0">
                <a:latin typeface="Khmer OS Battambang" panose="02000500000000020004" pitchFamily="2" charset="0"/>
                <a:cs typeface="Khmer OS Battambang" panose="02000500000000020004" pitchFamily="2" charset="0"/>
              </a:rPr>
              <a:t>អោយមាន </a:t>
            </a:r>
            <a:r>
              <a:rPr lang="en-US" sz="2000" dirty="0">
                <a:latin typeface="Khmer OS Battambang" panose="02000500000000020004" pitchFamily="2" charset="0"/>
                <a:cs typeface="Khmer OS Battambang" panose="02000500000000020004" pitchFamily="2" charset="0"/>
              </a:rPr>
              <a:t>multiple inheritance </a:t>
            </a:r>
            <a:r>
              <a:rPr lang="km-KH" sz="2000" dirty="0" smtClean="0">
                <a:latin typeface="Khmer OS Battambang" panose="02000500000000020004" pitchFamily="2" charset="0"/>
                <a:cs typeface="Khmer OS Battambang" panose="02000500000000020004" pitchFamily="2" charset="0"/>
              </a:rPr>
              <a:t>ក៏ដោយក៏យើងអាចធ្វើអោយមានលក្ខណៈ</a:t>
            </a:r>
            <a:r>
              <a:rPr lang="en-US" sz="2000" dirty="0" smtClean="0">
                <a:latin typeface="Khmer OS Battambang" panose="02000500000000020004" pitchFamily="2" charset="0"/>
                <a:cs typeface="Khmer OS Battambang" panose="02000500000000020004" pitchFamily="2" charset="0"/>
              </a:rPr>
              <a:t>multiple inheritance </a:t>
            </a:r>
            <a:r>
              <a:rPr lang="km-KH" sz="2000" dirty="0" smtClean="0">
                <a:latin typeface="Khmer OS Battambang" panose="02000500000000020004" pitchFamily="2" charset="0"/>
                <a:cs typeface="Khmer OS Battambang" panose="02000500000000020004" pitchFamily="2" charset="0"/>
              </a:rPr>
              <a:t>បានតាមរយៈ </a:t>
            </a:r>
            <a:r>
              <a:rPr lang="en-US" sz="2000" dirty="0" smtClean="0">
                <a:latin typeface="Khmer OS Battambang" panose="02000500000000020004" pitchFamily="2" charset="0"/>
                <a:cs typeface="Khmer OS Battambang" panose="02000500000000020004" pitchFamily="2" charset="0"/>
              </a:rPr>
              <a:t>Interface </a:t>
            </a:r>
            <a:r>
              <a:rPr lang="km-KH" sz="2000" dirty="0" smtClean="0">
                <a:latin typeface="Khmer OS Battambang" panose="02000500000000020004" pitchFamily="2" charset="0"/>
                <a:cs typeface="Khmer OS Battambang" panose="02000500000000020004" pitchFamily="2" charset="0"/>
              </a:rPr>
              <a:t>បាន។ ដូច្នេះបើយើងធ្វើការ </a:t>
            </a:r>
            <a:r>
              <a:rPr lang="en-US" sz="2000" dirty="0" smtClean="0">
                <a:latin typeface="Khmer OS Battambang" panose="02000500000000020004" pitchFamily="2" charset="0"/>
                <a:cs typeface="Khmer OS Battambang" panose="02000500000000020004" pitchFamily="2" charset="0"/>
              </a:rPr>
              <a:t>implement </a:t>
            </a:r>
            <a:r>
              <a:rPr lang="km-KH" sz="2000" dirty="0" smtClean="0">
                <a:latin typeface="Khmer OS Battambang" panose="02000500000000020004" pitchFamily="2" charset="0"/>
                <a:cs typeface="Khmer OS Battambang" panose="02000500000000020004" pitchFamily="2" charset="0"/>
              </a:rPr>
              <a:t>ចេញពី </a:t>
            </a:r>
            <a:r>
              <a:rPr lang="en-US" sz="2000" dirty="0" smtClean="0">
                <a:latin typeface="Khmer OS Battambang" panose="02000500000000020004" pitchFamily="2" charset="0"/>
                <a:cs typeface="Khmer OS Battambang" panose="02000500000000020004" pitchFamily="2" charset="0"/>
              </a:rPr>
              <a:t>Interface Runnable </a:t>
            </a:r>
            <a:r>
              <a:rPr lang="km-KH" sz="2000" dirty="0" smtClean="0">
                <a:latin typeface="Khmer OS Battambang" panose="02000500000000020004" pitchFamily="2" charset="0"/>
                <a:cs typeface="Khmer OS Battambang" panose="02000500000000020004" pitchFamily="2" charset="0"/>
              </a:rPr>
              <a:t>យើងក៏អាចធ្វើការ </a:t>
            </a:r>
            <a:r>
              <a:rPr lang="en-US" sz="2000" dirty="0" smtClean="0">
                <a:latin typeface="Khmer OS Battambang" panose="02000500000000020004" pitchFamily="2" charset="0"/>
                <a:cs typeface="Khmer OS Battambang" panose="02000500000000020004" pitchFamily="2" charset="0"/>
              </a:rPr>
              <a:t>implement </a:t>
            </a:r>
            <a:r>
              <a:rPr lang="km-KH" sz="2000" dirty="0" smtClean="0">
                <a:latin typeface="Khmer OS Battambang" panose="02000500000000020004" pitchFamily="2" charset="0"/>
                <a:cs typeface="Khmer OS Battambang" panose="02000500000000020004" pitchFamily="2" charset="0"/>
              </a:rPr>
              <a:t>ច្រើនតទៀតចេញពី </a:t>
            </a:r>
            <a:r>
              <a:rPr lang="en-US" sz="2000" dirty="0" smtClean="0">
                <a:latin typeface="Khmer OS Battambang" panose="02000500000000020004" pitchFamily="2" charset="0"/>
                <a:cs typeface="Khmer OS Battambang" panose="02000500000000020004" pitchFamily="2" charset="0"/>
              </a:rPr>
              <a:t>Interface </a:t>
            </a:r>
            <a:r>
              <a:rPr lang="km-KH" sz="2000" dirty="0" smtClean="0">
                <a:latin typeface="Khmer OS Battambang" panose="02000500000000020004" pitchFamily="2" charset="0"/>
                <a:cs typeface="Khmer OS Battambang" panose="02000500000000020004" pitchFamily="2" charset="0"/>
              </a:rPr>
              <a:t>ផ្សេងៗ ហើយក៏អាចធ្វើការ </a:t>
            </a:r>
            <a:r>
              <a:rPr lang="en-US" sz="2000" dirty="0" smtClean="0">
                <a:latin typeface="Khmer OS Battambang" panose="02000500000000020004" pitchFamily="2" charset="0"/>
                <a:cs typeface="Khmer OS Battambang" panose="02000500000000020004" pitchFamily="2" charset="0"/>
              </a:rPr>
              <a:t>Extend </a:t>
            </a:r>
            <a:r>
              <a:rPr lang="km-KH" sz="2000" dirty="0" smtClean="0">
                <a:latin typeface="Khmer OS Battambang" panose="02000500000000020004" pitchFamily="2" charset="0"/>
                <a:cs typeface="Khmer OS Battambang" panose="02000500000000020004" pitchFamily="2" charset="0"/>
              </a:rPr>
              <a:t>ចេញពី </a:t>
            </a:r>
            <a:r>
              <a:rPr lang="en-US" sz="2000" dirty="0" smtClean="0">
                <a:latin typeface="Khmer OS Battambang" panose="02000500000000020004" pitchFamily="2" charset="0"/>
                <a:cs typeface="Khmer OS Battambang" panose="02000500000000020004" pitchFamily="2" charset="0"/>
              </a:rPr>
              <a:t>Class </a:t>
            </a:r>
            <a:r>
              <a:rPr lang="km-KH" sz="2000" dirty="0" smtClean="0">
                <a:latin typeface="Khmer OS Battambang" panose="02000500000000020004" pitchFamily="2" charset="0"/>
                <a:cs typeface="Khmer OS Battambang" panose="02000500000000020004" pitchFamily="2" charset="0"/>
              </a:rPr>
              <a:t>ណាមួយបានដែរ។</a:t>
            </a:r>
            <a:endParaRPr lang="km-KH" sz="2000" dirty="0">
              <a:latin typeface="Khmer OS Battambang" panose="02000500000000020004" pitchFamily="2" charset="0"/>
              <a:cs typeface="Khmer OS Battambang" panose="02000500000000020004" pitchFamily="2" charset="0"/>
            </a:endParaRPr>
          </a:p>
          <a:p>
            <a:pPr marL="457200" lvl="2">
              <a:lnSpc>
                <a:spcPct val="150000"/>
              </a:lnSpc>
            </a:pPr>
            <a:endParaRPr lang="km-KH" sz="2000" dirty="0">
              <a:latin typeface="Khmer OS Battambang" panose="02000500000000020004" pitchFamily="2" charset="0"/>
              <a:cs typeface="Khmer OS Battambang" panose="02000500000000020004" pitchFamily="2" charset="0"/>
            </a:endParaRPr>
          </a:p>
        </p:txBody>
      </p:sp>
      <p:sp>
        <p:nvSpPr>
          <p:cNvPr id="6" name="Title 1"/>
          <p:cNvSpPr txBox="1">
            <a:spLocks/>
          </p:cNvSpPr>
          <p:nvPr/>
        </p:nvSpPr>
        <p:spPr bwMode="auto">
          <a:xfrm>
            <a:off x="743790" y="1415909"/>
            <a:ext cx="10994127" cy="817625"/>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550" kern="1200">
                <a:solidFill>
                  <a:schemeClr val="tx1"/>
                </a:solidFill>
                <a:latin typeface="+mj-lt"/>
                <a:ea typeface="+mj-ea"/>
                <a:cs typeface="+mj-cs"/>
              </a:defRPr>
            </a:lvl1pPr>
          </a:lstStyle>
          <a:p>
            <a:r>
              <a:rPr lang="en-US" sz="2400" dirty="0" smtClean="0">
                <a:solidFill>
                  <a:srgbClr val="003399"/>
                </a:solidFill>
                <a:latin typeface="Arial Black" panose="020B0A04020102020204" pitchFamily="34" charset="0"/>
                <a:cs typeface="Khmer OS Muol Light" panose="02000500000000020004" pitchFamily="2" charset="0"/>
              </a:rPr>
              <a:t>2.3 </a:t>
            </a:r>
            <a:r>
              <a:rPr lang="km-KH" sz="2400" dirty="0" smtClean="0">
                <a:solidFill>
                  <a:srgbClr val="003399"/>
                </a:solidFill>
                <a:latin typeface="Arial Black" panose="020B0A04020102020204" pitchFamily="34" charset="0"/>
                <a:cs typeface="Khmer OS Muol Light" panose="02000500000000020004" pitchFamily="2" charset="0"/>
              </a:rPr>
              <a:t>ភាពខុសគ្នារវាង </a:t>
            </a:r>
            <a:r>
              <a:rPr lang="en-US" sz="2400" dirty="0" smtClean="0">
                <a:solidFill>
                  <a:srgbClr val="003399"/>
                </a:solidFill>
                <a:latin typeface="Arial Black" panose="020B0A04020102020204" pitchFamily="34" charset="0"/>
                <a:cs typeface="Khmer OS Muol Light" panose="02000500000000020004" pitchFamily="2" charset="0"/>
              </a:rPr>
              <a:t>Thread </a:t>
            </a:r>
            <a:r>
              <a:rPr lang="km-KH" sz="2400" dirty="0" smtClean="0">
                <a:solidFill>
                  <a:srgbClr val="003399"/>
                </a:solidFill>
                <a:latin typeface="Arial Black" panose="020B0A04020102020204" pitchFamily="34" charset="0"/>
                <a:cs typeface="Khmer OS Muol Light" panose="02000500000000020004" pitchFamily="2" charset="0"/>
              </a:rPr>
              <a:t>និង </a:t>
            </a:r>
            <a:r>
              <a:rPr lang="en-US" sz="2400" dirty="0" smtClean="0">
                <a:solidFill>
                  <a:srgbClr val="003399"/>
                </a:solidFill>
                <a:latin typeface="Arial Black" panose="020B0A04020102020204" pitchFamily="34" charset="0"/>
                <a:cs typeface="Khmer OS Muol Light" panose="02000500000000020004" pitchFamily="2" charset="0"/>
              </a:rPr>
              <a:t>Runnable</a:t>
            </a:r>
            <a:endParaRPr lang="en-US" sz="2400" dirty="0">
              <a:latin typeface="Arial Black" panose="020B0A04020102020204" pitchFamily="34" charset="0"/>
            </a:endParaRPr>
          </a:p>
        </p:txBody>
      </p:sp>
    </p:spTree>
    <p:extLst>
      <p:ext uri="{BB962C8B-B14F-4D97-AF65-F5344CB8AC3E}">
        <p14:creationId xmlns:p14="http://schemas.microsoft.com/office/powerpoint/2010/main" val="2887166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7971" y="1294102"/>
            <a:ext cx="4695497" cy="833054"/>
          </a:xfrm>
        </p:spPr>
        <p:txBody>
          <a:bodyPr>
            <a:normAutofit/>
          </a:bodyPr>
          <a:lstStyle/>
          <a:p>
            <a:r>
              <a:rPr lang="en-US" sz="2800" dirty="0">
                <a:solidFill>
                  <a:srgbClr val="003399"/>
                </a:solidFill>
                <a:latin typeface="Arial Black" panose="020B0A04020102020204" pitchFamily="34" charset="0"/>
                <a:cs typeface="Khmer OS Muol Light" panose="02000500000000020004" pitchFamily="2" charset="0"/>
              </a:rPr>
              <a:t>3.1 Sleep Method</a:t>
            </a:r>
          </a:p>
        </p:txBody>
      </p:sp>
      <p:sp>
        <p:nvSpPr>
          <p:cNvPr id="5" name="Content Placeholder 4"/>
          <p:cNvSpPr>
            <a:spLocks noGrp="1"/>
          </p:cNvSpPr>
          <p:nvPr>
            <p:ph idx="1"/>
          </p:nvPr>
        </p:nvSpPr>
        <p:spPr>
          <a:xfrm>
            <a:off x="409247" y="2371521"/>
            <a:ext cx="11064766" cy="5051863"/>
          </a:xfrm>
        </p:spPr>
        <p:txBody>
          <a:bodyPr>
            <a:normAutofit/>
          </a:bodyPr>
          <a:lstStyle/>
          <a:p>
            <a:pPr>
              <a:buFont typeface="Wingdings" charset="2"/>
              <a:buChar char="Ø"/>
            </a:pPr>
            <a:r>
              <a:rPr lang="en-US" sz="2000" dirty="0"/>
              <a:t>Causes the currently executing thread to sleep </a:t>
            </a:r>
          </a:p>
          <a:p>
            <a:pPr marL="0" indent="0">
              <a:buNone/>
            </a:pPr>
            <a:r>
              <a:rPr lang="en-US" sz="2000" dirty="0"/>
              <a:t>	(temporarily cease execution)</a:t>
            </a:r>
          </a:p>
          <a:p>
            <a:pPr>
              <a:buFont typeface="Wingdings" charset="2"/>
              <a:buChar char="Ø"/>
            </a:pPr>
            <a:r>
              <a:rPr lang="en-US" sz="2000" dirty="0">
                <a:latin typeface="Khmer OS Battambang" charset="0"/>
                <a:ea typeface="Khmer OS Battambang" charset="0"/>
                <a:cs typeface="Khmer OS Battambang" charset="0"/>
              </a:rPr>
              <a:t>There are 2 method</a:t>
            </a:r>
          </a:p>
          <a:p>
            <a:pPr lvl="1">
              <a:buFont typeface="Courier New" charset="0"/>
              <a:buChar char="o"/>
            </a:pPr>
            <a:r>
              <a:rPr lang="en-US" sz="1600" dirty="0">
                <a:latin typeface="Khmer OS Battambang" charset="0"/>
                <a:ea typeface="Khmer OS Battambang" charset="0"/>
                <a:cs typeface="Khmer OS Battambang" charset="0"/>
              </a:rPr>
              <a:t> </a:t>
            </a:r>
            <a:r>
              <a:rPr lang="en-US" sz="2000" dirty="0">
                <a:latin typeface="Khmer OS Battambang" charset="0"/>
                <a:ea typeface="Khmer OS Battambang" charset="0"/>
                <a:cs typeface="Khmer OS Battambang" charset="0"/>
              </a:rPr>
              <a:t>Static void sleep(long </a:t>
            </a:r>
            <a:r>
              <a:rPr lang="en-US" sz="2000" dirty="0" err="1">
                <a:latin typeface="Khmer OS Battambang" charset="0"/>
                <a:ea typeface="Khmer OS Battambang" charset="0"/>
                <a:cs typeface="Khmer OS Battambang" charset="0"/>
              </a:rPr>
              <a:t>millis</a:t>
            </a:r>
            <a:r>
              <a:rPr lang="en-US" sz="2000" dirty="0">
                <a:latin typeface="Khmer OS Battambang" charset="0"/>
                <a:ea typeface="Khmer OS Battambang" charset="0"/>
                <a:cs typeface="Khmer OS Battambang" charset="0"/>
              </a:rPr>
              <a:t>)</a:t>
            </a:r>
          </a:p>
          <a:p>
            <a:pPr lvl="1">
              <a:buFont typeface="Courier New" charset="0"/>
              <a:buChar char="o"/>
            </a:pPr>
            <a:r>
              <a:rPr lang="en-US" sz="2000" dirty="0">
                <a:latin typeface="Khmer OS Battambang" charset="0"/>
                <a:ea typeface="Khmer OS Battambang" charset="0"/>
                <a:cs typeface="Khmer OS Battambang" charset="0"/>
              </a:rPr>
              <a:t>Static void sleep(long </a:t>
            </a:r>
            <a:r>
              <a:rPr lang="en-US" sz="2000" dirty="0" err="1">
                <a:latin typeface="Khmer OS Battambang" charset="0"/>
                <a:ea typeface="Khmer OS Battambang" charset="0"/>
                <a:cs typeface="Khmer OS Battambang" charset="0"/>
              </a:rPr>
              <a:t>millis,int</a:t>
            </a:r>
            <a:r>
              <a:rPr lang="en-US" sz="2000" dirty="0">
                <a:latin typeface="Khmer OS Battambang" charset="0"/>
                <a:ea typeface="Khmer OS Battambang" charset="0"/>
                <a:cs typeface="Khmer OS Battambang" charset="0"/>
              </a:rPr>
              <a:t> </a:t>
            </a:r>
            <a:r>
              <a:rPr lang="en-US" sz="2000" dirty="0" err="1">
                <a:latin typeface="Khmer OS Battambang" charset="0"/>
                <a:ea typeface="Khmer OS Battambang" charset="0"/>
                <a:cs typeface="Khmer OS Battambang" charset="0"/>
              </a:rPr>
              <a:t>nanos</a:t>
            </a:r>
            <a:r>
              <a:rPr lang="en-US" sz="2000" dirty="0">
                <a:latin typeface="Khmer OS Battambang" charset="0"/>
                <a:ea typeface="Khmer OS Battambang" charset="0"/>
                <a:cs typeface="Khmer OS Battambang" charset="0"/>
              </a:rPr>
              <a:t>)</a:t>
            </a:r>
            <a:endParaRPr lang="en-US" sz="1600" dirty="0">
              <a:latin typeface="Khmer OS Battambang" charset="0"/>
              <a:ea typeface="Khmer OS Battambang" charset="0"/>
              <a:cs typeface="Khmer OS Battambang"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200" y="1434662"/>
            <a:ext cx="4800600" cy="505186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9771" y="5622925"/>
            <a:ext cx="4491859" cy="863600"/>
          </a:xfrm>
          <a:prstGeom prst="rect">
            <a:avLst/>
          </a:prstGeom>
        </p:spPr>
      </p:pic>
      <p:sp>
        <p:nvSpPr>
          <p:cNvPr id="8" name="Title 1"/>
          <p:cNvSpPr txBox="1">
            <a:spLocks/>
          </p:cNvSpPr>
          <p:nvPr/>
        </p:nvSpPr>
        <p:spPr bwMode="auto">
          <a:xfrm>
            <a:off x="359673" y="497803"/>
            <a:ext cx="10994127" cy="101466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550" kern="1200">
                <a:solidFill>
                  <a:schemeClr val="tx1"/>
                </a:solidFill>
                <a:latin typeface="+mj-lt"/>
                <a:ea typeface="+mj-ea"/>
                <a:cs typeface="+mj-cs"/>
              </a:defRPr>
            </a:lvl1pPr>
          </a:lstStyle>
          <a:p>
            <a:r>
              <a:rPr lang="ca-ES" sz="2800" dirty="0">
                <a:solidFill>
                  <a:srgbClr val="003399"/>
                </a:solidFill>
                <a:latin typeface="Arial Black" panose="020B0A04020102020204" pitchFamily="34" charset="0"/>
                <a:cs typeface="Khmer OS Muol Light" panose="02000500000000020004" pitchFamily="2" charset="0"/>
              </a:rPr>
              <a:t>3. ស្វែងយល់អំពី Method of </a:t>
            </a:r>
            <a:r>
              <a:rPr lang="en-US" sz="2800" dirty="0">
                <a:solidFill>
                  <a:srgbClr val="003399"/>
                </a:solidFill>
                <a:latin typeface="Arial Black" panose="020B0A04020102020204" pitchFamily="34" charset="0"/>
                <a:cs typeface="Khmer OS Muol Light" panose="02000500000000020004" pitchFamily="2" charset="0"/>
              </a:rPr>
              <a:t>Threads</a:t>
            </a:r>
            <a:endParaRPr lang="en-US" sz="2800" dirty="0">
              <a:latin typeface="Arial Black" panose="020B0A04020102020204" pitchFamily="34" charset="0"/>
            </a:endParaRPr>
          </a:p>
        </p:txBody>
      </p:sp>
    </p:spTree>
    <p:extLst>
      <p:ext uri="{BB962C8B-B14F-4D97-AF65-F5344CB8AC3E}">
        <p14:creationId xmlns:p14="http://schemas.microsoft.com/office/powerpoint/2010/main" val="515652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90709"/>
          </a:xfrm>
        </p:spPr>
        <p:txBody>
          <a:bodyPr>
            <a:normAutofit/>
          </a:bodyPr>
          <a:lstStyle/>
          <a:p>
            <a:r>
              <a:rPr lang="ca-ES" sz="3600" dirty="0">
                <a:solidFill>
                  <a:srgbClr val="003399"/>
                </a:solidFill>
                <a:latin typeface="Arial Black" panose="020B0A04020102020204" pitchFamily="34" charset="0"/>
                <a:cs typeface="Khmer OS Muol Light" panose="02000500000000020004" pitchFamily="2" charset="0"/>
              </a:rPr>
              <a:t>3. ស្វែងយល់</a:t>
            </a:r>
            <a:r>
              <a:rPr lang="ca-ES" sz="3600" dirty="0" smtClean="0">
                <a:solidFill>
                  <a:srgbClr val="003399"/>
                </a:solidFill>
                <a:latin typeface="Arial Black" panose="020B0A04020102020204" pitchFamily="34" charset="0"/>
                <a:cs typeface="Khmer OS Muol Light" panose="02000500000000020004" pitchFamily="2" charset="0"/>
              </a:rPr>
              <a:t>អំពី </a:t>
            </a:r>
            <a:r>
              <a:rPr lang="ca-ES" sz="3600" dirty="0">
                <a:solidFill>
                  <a:srgbClr val="003399"/>
                </a:solidFill>
                <a:latin typeface="Arial Black" panose="020B0A04020102020204" pitchFamily="34" charset="0"/>
                <a:cs typeface="Khmer OS Muol Light" panose="02000500000000020004" pitchFamily="2" charset="0"/>
              </a:rPr>
              <a:t>Method of </a:t>
            </a:r>
            <a:r>
              <a:rPr lang="en-US" sz="3600" dirty="0">
                <a:solidFill>
                  <a:srgbClr val="003399"/>
                </a:solidFill>
                <a:latin typeface="Arial Black" panose="020B0A04020102020204" pitchFamily="34" charset="0"/>
                <a:cs typeface="Khmer OS Muol Light" panose="02000500000000020004" pitchFamily="2" charset="0"/>
              </a:rPr>
              <a:t>Threads</a:t>
            </a:r>
            <a:endParaRPr lang="en-US" sz="3600" dirty="0">
              <a:latin typeface="Arial Black" panose="020B0A04020102020204" pitchFamily="34" charset="0"/>
            </a:endParaRPr>
          </a:p>
        </p:txBody>
      </p:sp>
      <p:sp>
        <p:nvSpPr>
          <p:cNvPr id="3" name="Content Placeholder 2"/>
          <p:cNvSpPr>
            <a:spLocks noGrp="1"/>
          </p:cNvSpPr>
          <p:nvPr>
            <p:ph idx="1"/>
          </p:nvPr>
        </p:nvSpPr>
        <p:spPr>
          <a:xfrm>
            <a:off x="838200" y="2207701"/>
            <a:ext cx="10922876" cy="5060732"/>
          </a:xfrm>
        </p:spPr>
        <p:txBody>
          <a:bodyPr>
            <a:normAutofit/>
          </a:bodyPr>
          <a:lstStyle/>
          <a:p>
            <a:pPr>
              <a:buFont typeface="Wingdings" charset="2"/>
              <a:buChar char="Ø"/>
            </a:pPr>
            <a:r>
              <a:rPr lang="en-US" sz="2400" dirty="0"/>
              <a:t>Waits for this thread to die</a:t>
            </a:r>
          </a:p>
          <a:p>
            <a:pPr>
              <a:buFont typeface="Wingdings" charset="2"/>
              <a:buChar char="Ø"/>
            </a:pPr>
            <a:r>
              <a:rPr lang="en-US" sz="2400" dirty="0"/>
              <a:t>There are 3 join method in Java</a:t>
            </a:r>
          </a:p>
          <a:p>
            <a:pPr lvl="1">
              <a:buFont typeface="Courier New" charset="0"/>
              <a:buChar char="o"/>
            </a:pPr>
            <a:r>
              <a:rPr lang="en-US" sz="2000" dirty="0"/>
              <a:t>Void join()</a:t>
            </a:r>
          </a:p>
          <a:p>
            <a:pPr lvl="1">
              <a:buFont typeface="Courier New" charset="0"/>
              <a:buChar char="o"/>
            </a:pPr>
            <a:r>
              <a:rPr lang="en-US" sz="2000" dirty="0"/>
              <a:t>Void join(long Millis)</a:t>
            </a:r>
          </a:p>
          <a:p>
            <a:pPr lvl="1">
              <a:buFont typeface="Courier New" charset="0"/>
              <a:buChar char="o"/>
            </a:pPr>
            <a:r>
              <a:rPr lang="en-US" sz="2000" dirty="0"/>
              <a:t>Void join(long Millis, </a:t>
            </a:r>
            <a:r>
              <a:rPr lang="en-US" sz="2000" dirty="0" err="1"/>
              <a:t>int</a:t>
            </a:r>
            <a:r>
              <a:rPr lang="en-US" sz="2000" dirty="0"/>
              <a:t> </a:t>
            </a:r>
            <a:r>
              <a:rPr lang="en-US" sz="2000" dirty="0" err="1"/>
              <a:t>Nanos</a:t>
            </a:r>
            <a:r>
              <a:rPr lang="en-US" sz="2000" dirty="0"/>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1355834"/>
            <a:ext cx="4908331" cy="492189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8464" y="5298966"/>
            <a:ext cx="4448065" cy="850900"/>
          </a:xfrm>
          <a:prstGeom prst="rect">
            <a:avLst/>
          </a:prstGeom>
        </p:spPr>
      </p:pic>
      <p:sp>
        <p:nvSpPr>
          <p:cNvPr id="6" name="Title 1"/>
          <p:cNvSpPr txBox="1">
            <a:spLocks/>
          </p:cNvSpPr>
          <p:nvPr/>
        </p:nvSpPr>
        <p:spPr bwMode="auto">
          <a:xfrm>
            <a:off x="887971" y="1294102"/>
            <a:ext cx="4695497" cy="83305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550" kern="1200">
                <a:solidFill>
                  <a:schemeClr val="tx1"/>
                </a:solidFill>
                <a:latin typeface="+mj-lt"/>
                <a:ea typeface="+mj-ea"/>
                <a:cs typeface="+mj-cs"/>
              </a:defRPr>
            </a:lvl1pPr>
          </a:lstStyle>
          <a:p>
            <a:r>
              <a:rPr lang="en-US" sz="2800" smtClean="0">
                <a:solidFill>
                  <a:srgbClr val="003399"/>
                </a:solidFill>
                <a:latin typeface="Arial Black" panose="020B0A04020102020204" pitchFamily="34" charset="0"/>
                <a:cs typeface="Khmer OS Muol Light" panose="02000500000000020004" pitchFamily="2" charset="0"/>
              </a:rPr>
              <a:t>3.2 Join </a:t>
            </a:r>
            <a:r>
              <a:rPr lang="en-US" sz="2800" dirty="0" smtClean="0">
                <a:solidFill>
                  <a:srgbClr val="003399"/>
                </a:solidFill>
                <a:latin typeface="Arial Black" panose="020B0A04020102020204" pitchFamily="34" charset="0"/>
                <a:cs typeface="Khmer OS Muol Light" panose="02000500000000020004" pitchFamily="2" charset="0"/>
              </a:rPr>
              <a:t>Method</a:t>
            </a:r>
            <a:endParaRPr lang="en-US" sz="2800" dirty="0">
              <a:solidFill>
                <a:srgbClr val="003399"/>
              </a:solidFill>
              <a:latin typeface="Arial Black" panose="020B0A04020102020204" pitchFamily="34" charset="0"/>
              <a:cs typeface="Khmer OS Muol Light" panose="02000500000000020004" pitchFamily="2" charset="0"/>
            </a:endParaRPr>
          </a:p>
        </p:txBody>
      </p:sp>
    </p:spTree>
    <p:extLst>
      <p:ext uri="{BB962C8B-B14F-4D97-AF65-F5344CB8AC3E}">
        <p14:creationId xmlns:p14="http://schemas.microsoft.com/office/powerpoint/2010/main" val="7607177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80351"/>
          </a:xfrm>
        </p:spPr>
        <p:txBody>
          <a:bodyPr>
            <a:normAutofit/>
          </a:bodyPr>
          <a:lstStyle/>
          <a:p>
            <a:r>
              <a:rPr lang="en-US" sz="3600" b="1" dirty="0"/>
              <a:t>Wait</a:t>
            </a:r>
          </a:p>
        </p:txBody>
      </p:sp>
      <p:sp>
        <p:nvSpPr>
          <p:cNvPr id="3" name="Content Placeholder 2"/>
          <p:cNvSpPr>
            <a:spLocks noGrp="1"/>
          </p:cNvSpPr>
          <p:nvPr>
            <p:ph idx="1"/>
          </p:nvPr>
        </p:nvSpPr>
        <p:spPr>
          <a:xfrm>
            <a:off x="838200" y="1418897"/>
            <a:ext cx="10515600" cy="4758066"/>
          </a:xfrm>
        </p:spPr>
        <p:txBody>
          <a:bodyPr>
            <a:normAutofit/>
          </a:bodyPr>
          <a:lstStyle/>
          <a:p>
            <a:pPr>
              <a:buFont typeface="Wingdings" charset="2"/>
              <a:buChar char="Ø"/>
            </a:pPr>
            <a:r>
              <a:rPr lang="en-US" sz="2400" dirty="0"/>
              <a:t>Wait </a:t>
            </a:r>
            <a:r>
              <a:rPr lang="en-US" sz="2400" dirty="0" err="1"/>
              <a:t>causees</a:t>
            </a:r>
            <a:r>
              <a:rPr lang="en-US" sz="2400" dirty="0"/>
              <a:t> the current thread to wait until notify() invoke</a:t>
            </a:r>
          </a:p>
          <a:p>
            <a:pPr>
              <a:buFont typeface="Wingdings" charset="2"/>
              <a:buChar char="Ø"/>
            </a:pPr>
            <a:r>
              <a:rPr lang="en-US" sz="2400" dirty="0"/>
              <a:t>There are 3 wait method</a:t>
            </a:r>
          </a:p>
          <a:p>
            <a:pPr lvl="1">
              <a:buFont typeface="Courier New" charset="0"/>
              <a:buChar char="o"/>
            </a:pPr>
            <a:r>
              <a:rPr lang="en-US" sz="2000" dirty="0"/>
              <a:t>Void wait()</a:t>
            </a:r>
          </a:p>
          <a:p>
            <a:pPr lvl="1">
              <a:buFont typeface="Courier New" charset="0"/>
              <a:buChar char="o"/>
            </a:pPr>
            <a:r>
              <a:rPr lang="en-US" sz="2000" dirty="0"/>
              <a:t>Void wait(long timeout)</a:t>
            </a:r>
          </a:p>
          <a:p>
            <a:pPr lvl="1">
              <a:buFont typeface="Courier New" charset="0"/>
              <a:buChar char="o"/>
            </a:pPr>
            <a:r>
              <a:rPr lang="en-US" sz="2000" dirty="0"/>
              <a:t>Void wait(long timeout , </a:t>
            </a:r>
            <a:r>
              <a:rPr lang="en-US" sz="2000" dirty="0" err="1"/>
              <a:t>int</a:t>
            </a:r>
            <a:r>
              <a:rPr lang="en-US" sz="2000" dirty="0"/>
              <a:t> </a:t>
            </a:r>
            <a:r>
              <a:rPr lang="en-US" sz="2000" dirty="0" err="1"/>
              <a:t>nanos</a:t>
            </a:r>
            <a:r>
              <a:rPr lang="en-US" sz="2000" dirty="0"/>
              <a:t>)</a:t>
            </a:r>
          </a:p>
          <a:p>
            <a:pPr marL="0" indent="0">
              <a:buNone/>
            </a:pPr>
            <a:endParaRPr lang="en-US" sz="2400" dirty="0"/>
          </a:p>
        </p:txBody>
      </p:sp>
    </p:spTree>
    <p:extLst>
      <p:ext uri="{BB962C8B-B14F-4D97-AF65-F5344CB8AC3E}">
        <p14:creationId xmlns:p14="http://schemas.microsoft.com/office/powerpoint/2010/main" val="17118225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80351"/>
          </a:xfrm>
        </p:spPr>
        <p:txBody>
          <a:bodyPr>
            <a:normAutofit/>
          </a:bodyPr>
          <a:lstStyle/>
          <a:p>
            <a:r>
              <a:rPr lang="en-US" sz="3600" b="1" dirty="0"/>
              <a:t>Notify</a:t>
            </a:r>
          </a:p>
        </p:txBody>
      </p:sp>
      <p:sp>
        <p:nvSpPr>
          <p:cNvPr id="3" name="Content Placeholder 2"/>
          <p:cNvSpPr>
            <a:spLocks noGrp="1"/>
          </p:cNvSpPr>
          <p:nvPr>
            <p:ph idx="1"/>
          </p:nvPr>
        </p:nvSpPr>
        <p:spPr>
          <a:xfrm>
            <a:off x="838200" y="1418897"/>
            <a:ext cx="10515600" cy="4758066"/>
          </a:xfrm>
        </p:spPr>
        <p:txBody>
          <a:bodyPr>
            <a:normAutofit/>
          </a:bodyPr>
          <a:lstStyle/>
          <a:p>
            <a:pPr>
              <a:buFont typeface="Wingdings" charset="2"/>
              <a:buChar char="Ø"/>
            </a:pPr>
            <a:r>
              <a:rPr lang="en-US" sz="2400" dirty="0"/>
              <a:t>Wakes up a single thread that is waiting on this object's monitor</a:t>
            </a:r>
          </a:p>
          <a:p>
            <a:pPr>
              <a:buFont typeface="Wingdings" charset="2"/>
              <a:buChar char="Ø"/>
            </a:pPr>
            <a:r>
              <a:rPr lang="en-US" sz="2400" dirty="0"/>
              <a:t>There are 2 notify() method</a:t>
            </a:r>
          </a:p>
          <a:p>
            <a:pPr lvl="1">
              <a:buFont typeface="Courier New" charset="0"/>
              <a:buChar char="o"/>
            </a:pPr>
            <a:r>
              <a:rPr lang="en-US" sz="2000" dirty="0"/>
              <a:t>Void notify()</a:t>
            </a:r>
          </a:p>
          <a:p>
            <a:pPr lvl="1">
              <a:buFont typeface="Courier New" charset="0"/>
              <a:buChar char="o"/>
            </a:pPr>
            <a:r>
              <a:rPr lang="en-US" sz="2000" dirty="0"/>
              <a:t>Void </a:t>
            </a:r>
            <a:r>
              <a:rPr lang="en-US" sz="2000" dirty="0" err="1"/>
              <a:t>notifyAll</a:t>
            </a:r>
            <a:r>
              <a:rPr lang="en-US" sz="2000" dirty="0"/>
              <a:t>()</a:t>
            </a:r>
          </a:p>
          <a:p>
            <a:pPr marL="0" indent="0">
              <a:buNone/>
            </a:pPr>
            <a:endParaRPr lang="en-US" sz="2400" dirty="0"/>
          </a:p>
        </p:txBody>
      </p:sp>
    </p:spTree>
    <p:extLst>
      <p:ext uri="{BB962C8B-B14F-4D97-AF65-F5344CB8AC3E}">
        <p14:creationId xmlns:p14="http://schemas.microsoft.com/office/powerpoint/2010/main" val="301390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a:xfrm>
            <a:off x="350351" y="425318"/>
            <a:ext cx="7295153" cy="616676"/>
          </a:xfrm>
        </p:spPr>
        <p:txBody>
          <a:bodyPr>
            <a:noAutofit/>
          </a:bodyPr>
          <a:lstStyle/>
          <a:p>
            <a:r>
              <a:rPr lang="km-KH" sz="3000" b="1" dirty="0">
                <a:latin typeface="Khmer OS Battambang" panose="02000500000000020004" pitchFamily="2" charset="0"/>
                <a:cs typeface="Khmer OS Battambang" panose="02000500000000020004" pitchFamily="2" charset="0"/>
              </a:rPr>
              <a:t>ថ្នាក់ ភ្នំពេញ</a:t>
            </a:r>
            <a:endParaRPr lang="en-US" sz="1100" b="1" dirty="0">
              <a:latin typeface="Khmer OS Battambang" panose="02000500000000020004" pitchFamily="2" charset="0"/>
              <a:cs typeface="Khmer OS Battambang" panose="02000500000000020004" pitchFamily="2" charset="0"/>
            </a:endParaRPr>
          </a:p>
        </p:txBody>
      </p:sp>
      <p:sp>
        <p:nvSpPr>
          <p:cNvPr id="5" name="Rectangle 4"/>
          <p:cNvSpPr/>
          <p:nvPr/>
        </p:nvSpPr>
        <p:spPr>
          <a:xfrm>
            <a:off x="10103912" y="487996"/>
            <a:ext cx="1515158" cy="553998"/>
          </a:xfrm>
          <a:prstGeom prst="rect">
            <a:avLst/>
          </a:prstGeom>
        </p:spPr>
        <p:txBody>
          <a:bodyPr wrap="none">
            <a:spAutoFit/>
          </a:bodyPr>
          <a:lstStyle/>
          <a:p>
            <a:r>
              <a:rPr lang="km-KH" sz="3000" b="1" dirty="0">
                <a:latin typeface="Khmer OS Battambang" panose="02000500000000020004" pitchFamily="2" charset="0"/>
                <a:cs typeface="Khmer OS Battambang" panose="02000500000000020004" pitchFamily="2" charset="0"/>
              </a:rPr>
              <a:t>ក្រុមទី ៤</a:t>
            </a:r>
            <a:endParaRPr lang="en-US" sz="3000" dirty="0"/>
          </a:p>
        </p:txBody>
      </p:sp>
      <p:sp>
        <p:nvSpPr>
          <p:cNvPr id="6" name="Rectangle 5"/>
          <p:cNvSpPr/>
          <p:nvPr/>
        </p:nvSpPr>
        <p:spPr>
          <a:xfrm>
            <a:off x="1952365" y="2379587"/>
            <a:ext cx="8373125" cy="1985159"/>
          </a:xfrm>
          <a:prstGeom prst="rect">
            <a:avLst/>
          </a:prstGeom>
        </p:spPr>
        <p:txBody>
          <a:bodyPr wrap="square">
            <a:spAutoFit/>
          </a:bodyPr>
          <a:lstStyle/>
          <a:p>
            <a:pPr algn="ctr">
              <a:lnSpc>
                <a:spcPct val="150000"/>
              </a:lnSpc>
            </a:pPr>
            <a:r>
              <a:rPr lang="km-KH" sz="3000" b="1" dirty="0">
                <a:latin typeface="Khmer OS Battambang" panose="02000500000000020004" pitchFamily="2" charset="0"/>
                <a:cs typeface="Khmer OS Battambang" panose="02000500000000020004" pitchFamily="2" charset="0"/>
              </a:rPr>
              <a:t>ប្រធានបទ៖</a:t>
            </a:r>
            <a:r>
              <a:rPr lang="en-US" sz="3000" b="1" dirty="0">
                <a:latin typeface="Khmer OS Battambang" panose="02000500000000020004" pitchFamily="2" charset="0"/>
                <a:cs typeface="Khmer OS Battambang" panose="02000500000000020004" pitchFamily="2" charset="0"/>
              </a:rPr>
              <a:t> </a:t>
            </a:r>
            <a:r>
              <a:rPr lang="en-US" sz="3200" b="1" dirty="0">
                <a:solidFill>
                  <a:srgbClr val="C00000"/>
                </a:solidFill>
                <a:effectLst>
                  <a:outerShdw blurRad="50800" dist="38100" algn="l" rotWithShape="0">
                    <a:prstClr val="black">
                      <a:alpha val="40000"/>
                    </a:prstClr>
                  </a:outerShdw>
                </a:effectLst>
                <a:latin typeface="Khmer OS Muol Light" pitchFamily="2" charset="0"/>
                <a:cs typeface="Khmer OS Muol Light" pitchFamily="2" charset="0"/>
              </a:rPr>
              <a:t>Thread</a:t>
            </a:r>
            <a:endParaRPr lang="km-KH" sz="3200" b="1" dirty="0">
              <a:solidFill>
                <a:schemeClr val="accent2">
                  <a:lumMod val="50000"/>
                </a:schemeClr>
              </a:solidFill>
              <a:effectLst>
                <a:outerShdw blurRad="50800" dist="38100" algn="l" rotWithShape="0">
                  <a:prstClr val="black">
                    <a:alpha val="40000"/>
                  </a:prstClr>
                </a:outerShdw>
              </a:effectLst>
              <a:latin typeface="Khmer OS Muol Light" pitchFamily="2" charset="0"/>
              <a:cs typeface="Khmer OS Muol Light" pitchFamily="2" charset="0"/>
            </a:endParaRPr>
          </a:p>
          <a:p>
            <a:pPr algn="ctr">
              <a:lnSpc>
                <a:spcPct val="150000"/>
              </a:lnSpc>
            </a:pPr>
            <a:endParaRPr lang="en-US" sz="1050" b="1" dirty="0">
              <a:solidFill>
                <a:srgbClr val="C00000"/>
              </a:solidFill>
              <a:effectLst>
                <a:outerShdw blurRad="50800" dist="38100" algn="l" rotWithShape="0">
                  <a:prstClr val="black">
                    <a:alpha val="40000"/>
                  </a:prstClr>
                </a:outerShdw>
              </a:effectLst>
              <a:latin typeface="Khmer OS Muol Light" pitchFamily="2" charset="0"/>
              <a:cs typeface="Khmer OS Muol Light" pitchFamily="2" charset="0"/>
            </a:endParaRPr>
          </a:p>
          <a:p>
            <a:pPr algn="ctr"/>
            <a:endParaRPr lang="km-KH" sz="3000" b="1" dirty="0">
              <a:solidFill>
                <a:srgbClr val="FF0000"/>
              </a:solidFill>
              <a:effectLst>
                <a:outerShdw blurRad="50800" dist="38100" algn="l" rotWithShape="0">
                  <a:prstClr val="black">
                    <a:alpha val="40000"/>
                  </a:prstClr>
                </a:outerShdw>
              </a:effectLst>
              <a:latin typeface="Khmer OS Battambang" panose="02000500000000020004" pitchFamily="2" charset="0"/>
              <a:cs typeface="Khmer OS Battambang" panose="02000500000000020004" pitchFamily="2" charset="0"/>
            </a:endParaRPr>
          </a:p>
          <a:p>
            <a:endParaRPr lang="en-US" sz="3000" dirty="0"/>
          </a:p>
        </p:txBody>
      </p:sp>
      <p:sp>
        <p:nvSpPr>
          <p:cNvPr id="7" name="TextBox 6"/>
          <p:cNvSpPr txBox="1"/>
          <p:nvPr/>
        </p:nvSpPr>
        <p:spPr>
          <a:xfrm>
            <a:off x="2169353" y="3560675"/>
            <a:ext cx="1097723" cy="369332"/>
          </a:xfrm>
          <a:prstGeom prst="rect">
            <a:avLst/>
          </a:prstGeom>
          <a:noFill/>
        </p:spPr>
        <p:txBody>
          <a:bodyPr wrap="square" rtlCol="0">
            <a:spAutoFit/>
          </a:bodyPr>
          <a:lstStyle/>
          <a:p>
            <a:r>
              <a:rPr lang="km-KH" b="1" dirty="0">
                <a:latin typeface="Khmer OS Battambang" panose="02000500000000020004" pitchFamily="2" charset="0"/>
                <a:cs typeface="Khmer OS Battambang" panose="02000500000000020004" pitchFamily="2" charset="0"/>
              </a:rPr>
              <a:t>សមាជិក</a:t>
            </a:r>
            <a:endParaRPr lang="en-US" b="1" dirty="0">
              <a:latin typeface="Khmer OS Battambang" panose="02000500000000020004" pitchFamily="2" charset="0"/>
              <a:ea typeface="Microsoft YaHei UI" panose="020B0503020204020204" pitchFamily="34" charset="-122"/>
              <a:cs typeface="Khmer OS Battambang" panose="02000500000000020004" pitchFamily="2" charset="0"/>
            </a:endParaRPr>
          </a:p>
        </p:txBody>
      </p:sp>
      <p:sp>
        <p:nvSpPr>
          <p:cNvPr id="10" name="TextBox 9"/>
          <p:cNvSpPr txBox="1"/>
          <p:nvPr/>
        </p:nvSpPr>
        <p:spPr>
          <a:xfrm>
            <a:off x="2416174" y="3930007"/>
            <a:ext cx="3163505" cy="2377574"/>
          </a:xfrm>
          <a:prstGeom prst="rect">
            <a:avLst/>
          </a:prstGeom>
          <a:noFill/>
        </p:spPr>
        <p:txBody>
          <a:bodyPr wrap="square" rtlCol="0">
            <a:spAutoFit/>
          </a:bodyPr>
          <a:lstStyle/>
          <a:p>
            <a:pPr marL="257175" indent="-257175">
              <a:lnSpc>
                <a:spcPct val="150000"/>
              </a:lnSpc>
              <a:buFont typeface="+mj-lt"/>
              <a:buAutoNum type="arabicPeriod"/>
            </a:pPr>
            <a:r>
              <a:rPr lang="km-KH" sz="1650" dirty="0">
                <a:latin typeface="Khmer OS Battambang" pitchFamily="2" charset="0"/>
                <a:cs typeface="Khmer OS Battambang" pitchFamily="2" charset="0"/>
              </a:rPr>
              <a:t>លោក ហ៊ុំ វ័ន</a:t>
            </a:r>
          </a:p>
          <a:p>
            <a:pPr marL="257175" indent="-257175">
              <a:lnSpc>
                <a:spcPct val="150000"/>
              </a:lnSpc>
              <a:buFont typeface="+mj-lt"/>
              <a:buAutoNum type="arabicPeriod"/>
            </a:pPr>
            <a:r>
              <a:rPr lang="km-KH" sz="1650" dirty="0">
                <a:latin typeface="Khmer OS Battambang" pitchFamily="2" charset="0"/>
                <a:cs typeface="Khmer OS Battambang" pitchFamily="2" charset="0"/>
              </a:rPr>
              <a:t>លោក ជាគីមហៅ</a:t>
            </a:r>
          </a:p>
          <a:p>
            <a:pPr marL="257175" indent="-257175">
              <a:lnSpc>
                <a:spcPct val="150000"/>
              </a:lnSpc>
              <a:buFont typeface="+mj-lt"/>
              <a:buAutoNum type="arabicPeriod"/>
            </a:pPr>
            <a:r>
              <a:rPr lang="km-KH" sz="1650" dirty="0">
                <a:latin typeface="Khmer OS Battambang" pitchFamily="2" charset="0"/>
                <a:cs typeface="Khmer OS Battambang" pitchFamily="2" charset="0"/>
              </a:rPr>
              <a:t>លោក ស៊ាង គង្គា</a:t>
            </a:r>
          </a:p>
          <a:p>
            <a:pPr marL="257175" indent="-257175">
              <a:lnSpc>
                <a:spcPct val="150000"/>
              </a:lnSpc>
              <a:buFont typeface="+mj-lt"/>
              <a:buAutoNum type="arabicPeriod"/>
            </a:pPr>
            <a:r>
              <a:rPr lang="km-KH" sz="1650" dirty="0">
                <a:latin typeface="Khmer OS Battambang" pitchFamily="2" charset="0"/>
                <a:cs typeface="Khmer OS Battambang" pitchFamily="2" charset="0"/>
              </a:rPr>
              <a:t>លោក ជឹម មីនា</a:t>
            </a:r>
          </a:p>
          <a:p>
            <a:pPr marL="257175" indent="-257175">
              <a:lnSpc>
                <a:spcPct val="150000"/>
              </a:lnSpc>
              <a:buFont typeface="+mj-lt"/>
              <a:buAutoNum type="arabicPeriod"/>
            </a:pPr>
            <a:r>
              <a:rPr lang="km-KH" sz="1650" dirty="0">
                <a:latin typeface="Khmer OS Battambang" pitchFamily="2" charset="0"/>
                <a:cs typeface="Khmer OS Battambang" pitchFamily="2" charset="0"/>
              </a:rPr>
              <a:t>លោក គីម ប៊ុនហុង</a:t>
            </a:r>
          </a:p>
          <a:p>
            <a:pPr marL="257175" indent="-257175">
              <a:lnSpc>
                <a:spcPct val="150000"/>
              </a:lnSpc>
              <a:buFont typeface="+mj-lt"/>
              <a:buAutoNum type="arabicPeriod"/>
            </a:pPr>
            <a:endParaRPr lang="km-KH" sz="1650" dirty="0">
              <a:latin typeface="Khmer OS Battambang" pitchFamily="2" charset="0"/>
              <a:cs typeface="Khmer OS Battambang" pitchFamily="2" charset="0"/>
            </a:endParaRPr>
          </a:p>
        </p:txBody>
      </p:sp>
    </p:spTree>
    <p:extLst>
      <p:ext uri="{BB962C8B-B14F-4D97-AF65-F5344CB8AC3E}">
        <p14:creationId xmlns:p14="http://schemas.microsoft.com/office/powerpoint/2010/main" val="44160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27" y="317707"/>
            <a:ext cx="10994127" cy="1014664"/>
          </a:xfrm>
        </p:spPr>
        <p:txBody>
          <a:bodyPr>
            <a:normAutofit/>
          </a:bodyPr>
          <a:lstStyle/>
          <a:p>
            <a:r>
              <a:rPr lang="ca-ES" sz="2800" dirty="0">
                <a:solidFill>
                  <a:srgbClr val="003399"/>
                </a:solidFill>
                <a:latin typeface="Arial Black" panose="020B0A04020102020204" pitchFamily="34" charset="0"/>
                <a:cs typeface="Khmer OS Muol Light" panose="02000500000000020004" pitchFamily="2" charset="0"/>
              </a:rPr>
              <a:t>3. ស្វែងយល់អំពី </a:t>
            </a:r>
            <a:r>
              <a:rPr lang="en-US" sz="2800" dirty="0">
                <a:solidFill>
                  <a:srgbClr val="003399"/>
                </a:solidFill>
                <a:latin typeface="Arial Black" panose="020B0A04020102020204" pitchFamily="34" charset="0"/>
                <a:cs typeface="Khmer OS Muol Light" panose="02000500000000020004" pitchFamily="2" charset="0"/>
              </a:rPr>
              <a:t>Synchronization</a:t>
            </a:r>
            <a:endParaRPr lang="en-US" sz="2800" dirty="0">
              <a:latin typeface="Arial Black" panose="020B0A04020102020204" pitchFamily="34" charset="0"/>
            </a:endParaRPr>
          </a:p>
        </p:txBody>
      </p:sp>
      <p:sp>
        <p:nvSpPr>
          <p:cNvPr id="6" name="TextBox 5"/>
          <p:cNvSpPr txBox="1"/>
          <p:nvPr/>
        </p:nvSpPr>
        <p:spPr>
          <a:xfrm>
            <a:off x="996417" y="2098041"/>
            <a:ext cx="10627312" cy="3139321"/>
          </a:xfrm>
          <a:prstGeom prst="rect">
            <a:avLst/>
          </a:prstGeom>
          <a:noFill/>
        </p:spPr>
        <p:txBody>
          <a:bodyPr wrap="square" rtlCol="0">
            <a:spAutoFit/>
          </a:bodyPr>
          <a:lstStyle/>
          <a:p>
            <a:pPr marL="342900" indent="-342900">
              <a:lnSpc>
                <a:spcPct val="150000"/>
              </a:lnSpc>
              <a:buFont typeface="Wingdings" panose="05000000000000000000" pitchFamily="2" charset="2"/>
              <a:buChar char="q"/>
            </a:pPr>
            <a:r>
              <a:rPr lang="en-US" sz="2200" dirty="0">
                <a:solidFill>
                  <a:srgbClr val="003399"/>
                </a:solidFill>
                <a:latin typeface="Khmer OS Battambang" panose="02000500000000020004" pitchFamily="2" charset="0"/>
                <a:cs typeface="Khmer OS Battambang" panose="02000500000000020004" pitchFamily="2" charset="0"/>
              </a:rPr>
              <a:t>Synchronization </a:t>
            </a:r>
            <a:r>
              <a:rPr lang="km-KH" sz="2200" dirty="0">
                <a:latin typeface="Khmer OS Battambang" panose="02000500000000020004" pitchFamily="2" charset="0"/>
                <a:cs typeface="Khmer OS Battambang" panose="02000500000000020004" pitchFamily="2" charset="0"/>
              </a:rPr>
              <a:t>នៅក្នុងភាសា </a:t>
            </a:r>
            <a:r>
              <a:rPr lang="en-US" sz="2200" dirty="0">
                <a:latin typeface="Khmer OS Battambang" panose="02000500000000020004" pitchFamily="2" charset="0"/>
                <a:cs typeface="Khmer OS Battambang" panose="02000500000000020004" pitchFamily="2" charset="0"/>
              </a:rPr>
              <a:t>Java </a:t>
            </a:r>
            <a:r>
              <a:rPr lang="km-KH" sz="2200" dirty="0">
                <a:latin typeface="Khmer OS Battambang" panose="02000500000000020004" pitchFamily="2" charset="0"/>
                <a:cs typeface="Khmer OS Battambang" panose="02000500000000020004" pitchFamily="2" charset="0"/>
              </a:rPr>
              <a:t>គឺជា ការគ្រប់គ្រងនូវដំណើរការរបស់ </a:t>
            </a:r>
            <a:r>
              <a:rPr lang="en-US" sz="2200" dirty="0">
                <a:latin typeface="Khmer OS Battambang" panose="02000500000000020004" pitchFamily="2" charset="0"/>
                <a:cs typeface="Khmer OS Battambang" panose="02000500000000020004" pitchFamily="2" charset="0"/>
              </a:rPr>
              <a:t>threads </a:t>
            </a:r>
            <a:r>
              <a:rPr lang="km-KH" sz="2200" dirty="0">
                <a:latin typeface="Khmer OS Battambang" panose="02000500000000020004" pitchFamily="2" charset="0"/>
                <a:cs typeface="Khmer OS Battambang" panose="02000500000000020004" pitchFamily="2" charset="0"/>
              </a:rPr>
              <a:t>ជាច្រើនទៅកាន់ប្រភពរួមមួយ។</a:t>
            </a:r>
          </a:p>
          <a:p>
            <a:pPr marL="342900" indent="-342900">
              <a:lnSpc>
                <a:spcPct val="150000"/>
              </a:lnSpc>
              <a:buFont typeface="Wingdings" panose="05000000000000000000" pitchFamily="2" charset="2"/>
              <a:buChar char="q"/>
            </a:pPr>
            <a:r>
              <a:rPr lang="km-KH" sz="2200" dirty="0">
                <a:latin typeface="Khmer OS Battambang" panose="02000500000000020004" pitchFamily="2" charset="0"/>
                <a:cs typeface="Khmer OS Battambang" panose="02000500000000020004" pitchFamily="2" charset="0"/>
              </a:rPr>
              <a:t>វាគឺជាជម្រើសដ៏ប្រសើរមួយ បើយើងចង់អោយ </a:t>
            </a:r>
            <a:r>
              <a:rPr lang="en-US" sz="2200" dirty="0">
                <a:latin typeface="Khmer OS Battambang" panose="02000500000000020004" pitchFamily="2" charset="0"/>
                <a:cs typeface="Khmer OS Battambang" panose="02000500000000020004" pitchFamily="2" charset="0"/>
              </a:rPr>
              <a:t>thread </a:t>
            </a:r>
            <a:r>
              <a:rPr lang="km-KH" sz="2200" dirty="0">
                <a:latin typeface="Khmer OS Battambang" panose="02000500000000020004" pitchFamily="2" charset="0"/>
                <a:cs typeface="Khmer OS Battambang" panose="02000500000000020004" pitchFamily="2" charset="0"/>
              </a:rPr>
              <a:t>តែមួយអាចចូលទៅដំណើរការ ប្រភពរួមមួយ។</a:t>
            </a:r>
          </a:p>
          <a:p>
            <a:pPr marL="342900" indent="-342900">
              <a:lnSpc>
                <a:spcPct val="150000"/>
              </a:lnSpc>
              <a:buFont typeface="Wingdings" panose="05000000000000000000" pitchFamily="2" charset="2"/>
              <a:buChar char="q"/>
            </a:pPr>
            <a:r>
              <a:rPr lang="km-KH" sz="2200" dirty="0">
                <a:latin typeface="Khmer OS Battambang" panose="02000500000000020004" pitchFamily="2" charset="0"/>
                <a:cs typeface="Khmer OS Battambang" panose="02000500000000020004" pitchFamily="2" charset="0"/>
              </a:rPr>
              <a:t>យើងអាចនិយាយបានថា គឺជាវាគ្រប់គ្រងទៅលើ </a:t>
            </a:r>
            <a:r>
              <a:rPr lang="en-US" sz="2200" dirty="0">
                <a:latin typeface="Khmer OS Battambang" panose="02000500000000020004" pitchFamily="2" charset="0"/>
                <a:cs typeface="Khmer OS Battambang" panose="02000500000000020004" pitchFamily="2" charset="0"/>
              </a:rPr>
              <a:t>object </a:t>
            </a:r>
            <a:r>
              <a:rPr lang="km-KH" sz="2200" dirty="0">
                <a:latin typeface="Khmer OS Battambang" panose="02000500000000020004" pitchFamily="2" charset="0"/>
                <a:cs typeface="Khmer OS Battambang" panose="02000500000000020004" pitchFamily="2" charset="0"/>
              </a:rPr>
              <a:t>នៃ </a:t>
            </a:r>
            <a:r>
              <a:rPr lang="en-US" sz="2200" dirty="0">
                <a:latin typeface="Khmer OS Battambang" panose="02000500000000020004" pitchFamily="2" charset="0"/>
                <a:cs typeface="Khmer OS Battambang" panose="02000500000000020004" pitchFamily="2" charset="0"/>
              </a:rPr>
              <a:t>thread </a:t>
            </a:r>
            <a:r>
              <a:rPr lang="km-KH" sz="2200" dirty="0">
                <a:latin typeface="Khmer OS Battambang" panose="02000500000000020004" pitchFamily="2" charset="0"/>
                <a:cs typeface="Khmer OS Battambang" panose="02000500000000020004" pitchFamily="2" charset="0"/>
              </a:rPr>
              <a:t>មួយអោយដំណើរការចប់សិន ទើបវាអនុញ្ញាតអោយ </a:t>
            </a:r>
            <a:r>
              <a:rPr lang="en-US" sz="2200" dirty="0">
                <a:latin typeface="Khmer OS Battambang" panose="02000500000000020004" pitchFamily="2" charset="0"/>
                <a:cs typeface="Khmer OS Battambang" panose="02000500000000020004" pitchFamily="2" charset="0"/>
              </a:rPr>
              <a:t>object </a:t>
            </a:r>
            <a:r>
              <a:rPr lang="km-KH" sz="2200" dirty="0">
                <a:latin typeface="Khmer OS Battambang" panose="02000500000000020004" pitchFamily="2" charset="0"/>
                <a:cs typeface="Khmer OS Battambang" panose="02000500000000020004" pitchFamily="2" charset="0"/>
              </a:rPr>
              <a:t>នៃ </a:t>
            </a:r>
            <a:r>
              <a:rPr lang="en-US" sz="2200" dirty="0">
                <a:latin typeface="Khmer OS Battambang" panose="02000500000000020004" pitchFamily="2" charset="0"/>
                <a:cs typeface="Khmer OS Battambang" panose="02000500000000020004" pitchFamily="2" charset="0"/>
              </a:rPr>
              <a:t>thread </a:t>
            </a:r>
            <a:r>
              <a:rPr lang="km-KH" sz="2200" dirty="0">
                <a:latin typeface="Khmer OS Battambang" panose="02000500000000020004" pitchFamily="2" charset="0"/>
                <a:cs typeface="Khmer OS Battambang" panose="02000500000000020004" pitchFamily="2" charset="0"/>
              </a:rPr>
              <a:t>មួយទៀតអនុវត្តការងារតាមក្រោយ។</a:t>
            </a:r>
          </a:p>
        </p:txBody>
      </p:sp>
      <p:sp>
        <p:nvSpPr>
          <p:cNvPr id="44" name="Title 1"/>
          <p:cNvSpPr txBox="1">
            <a:spLocks/>
          </p:cNvSpPr>
          <p:nvPr/>
        </p:nvSpPr>
        <p:spPr bwMode="auto">
          <a:xfrm>
            <a:off x="743790" y="1415909"/>
            <a:ext cx="10994127" cy="101466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550" kern="1200">
                <a:solidFill>
                  <a:schemeClr val="tx1"/>
                </a:solidFill>
                <a:latin typeface="+mj-lt"/>
                <a:ea typeface="+mj-ea"/>
                <a:cs typeface="+mj-cs"/>
              </a:defRPr>
            </a:lvl1pPr>
          </a:lstStyle>
          <a:p>
            <a:r>
              <a:rPr lang="ca-ES" sz="2400" dirty="0">
                <a:solidFill>
                  <a:srgbClr val="003399"/>
                </a:solidFill>
                <a:latin typeface="Arial Black" panose="020B0A04020102020204" pitchFamily="34" charset="0"/>
                <a:cs typeface="Khmer OS Muol Light" panose="02000500000000020004" pitchFamily="2" charset="0"/>
              </a:rPr>
              <a:t>1.1 </a:t>
            </a:r>
            <a:r>
              <a:rPr lang="km-KH" sz="2400" dirty="0">
                <a:solidFill>
                  <a:srgbClr val="003399"/>
                </a:solidFill>
                <a:latin typeface="Arial Black" panose="020B0A04020102020204" pitchFamily="34" charset="0"/>
                <a:cs typeface="Khmer OS Muol Light" panose="02000500000000020004" pitchFamily="2" charset="0"/>
              </a:rPr>
              <a:t>តើអ្វីទៅជា </a:t>
            </a:r>
            <a:r>
              <a:rPr lang="en-US" sz="2400" dirty="0">
                <a:solidFill>
                  <a:srgbClr val="003399"/>
                </a:solidFill>
                <a:latin typeface="Arial Black" panose="020B0A04020102020204" pitchFamily="34" charset="0"/>
                <a:cs typeface="Khmer OS Muol Light" panose="02000500000000020004" pitchFamily="2" charset="0"/>
              </a:rPr>
              <a:t>Synchronization</a:t>
            </a:r>
            <a:r>
              <a:rPr lang="km-KH" sz="2400" dirty="0">
                <a:solidFill>
                  <a:srgbClr val="003399"/>
                </a:solidFill>
                <a:latin typeface="Arial Black" panose="020B0A04020102020204" pitchFamily="34" charset="0"/>
                <a:cs typeface="Khmer OS Muol Light" panose="02000500000000020004" pitchFamily="2" charset="0"/>
              </a:rPr>
              <a:t>?</a:t>
            </a:r>
            <a:endParaRPr lang="en-US" sz="2400" dirty="0">
              <a:latin typeface="Arial Black" panose="020B0A04020102020204" pitchFamily="34" charset="0"/>
            </a:endParaRPr>
          </a:p>
        </p:txBody>
      </p:sp>
      <p:sp>
        <p:nvSpPr>
          <p:cNvPr id="3" name="Rectangle 2"/>
          <p:cNvSpPr/>
          <p:nvPr/>
        </p:nvSpPr>
        <p:spPr>
          <a:xfrm>
            <a:off x="651164" y="4008836"/>
            <a:ext cx="6096000" cy="369332"/>
          </a:xfrm>
          <a:prstGeom prst="rect">
            <a:avLst/>
          </a:prstGeom>
        </p:spPr>
        <p:txBody>
          <a:bodyPr>
            <a:spAutoFit/>
          </a:bodyPr>
          <a:lstStyle/>
          <a:p>
            <a:pPr lvl="1">
              <a:spcBef>
                <a:spcPct val="60000"/>
              </a:spcBef>
            </a:pPr>
            <a:endParaRPr lang="en-US" altLang="en-US" b="1" dirty="0"/>
          </a:p>
        </p:txBody>
      </p:sp>
    </p:spTree>
    <p:extLst>
      <p:ext uri="{BB962C8B-B14F-4D97-AF65-F5344CB8AC3E}">
        <p14:creationId xmlns:p14="http://schemas.microsoft.com/office/powerpoint/2010/main" val="3650875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27" y="317707"/>
            <a:ext cx="10994127" cy="1014664"/>
          </a:xfrm>
        </p:spPr>
        <p:txBody>
          <a:bodyPr>
            <a:normAutofit/>
          </a:bodyPr>
          <a:lstStyle/>
          <a:p>
            <a:r>
              <a:rPr lang="ca-ES" sz="2800" dirty="0">
                <a:solidFill>
                  <a:srgbClr val="003399"/>
                </a:solidFill>
                <a:latin typeface="Arial Black" panose="020B0A04020102020204" pitchFamily="34" charset="0"/>
                <a:cs typeface="Khmer OS Muol Light" panose="02000500000000020004" pitchFamily="2" charset="0"/>
              </a:rPr>
              <a:t>3. ស្វែងយល់អំពី </a:t>
            </a:r>
            <a:r>
              <a:rPr lang="en-US" sz="2800" dirty="0">
                <a:solidFill>
                  <a:srgbClr val="003399"/>
                </a:solidFill>
                <a:latin typeface="Arial Black" panose="020B0A04020102020204" pitchFamily="34" charset="0"/>
                <a:cs typeface="Khmer OS Muol Light" panose="02000500000000020004" pitchFamily="2" charset="0"/>
              </a:rPr>
              <a:t>Synchronization</a:t>
            </a:r>
            <a:endParaRPr lang="en-US" sz="2800" dirty="0">
              <a:latin typeface="Arial Black" panose="020B0A04020102020204" pitchFamily="34" charset="0"/>
            </a:endParaRPr>
          </a:p>
        </p:txBody>
      </p:sp>
      <p:sp>
        <p:nvSpPr>
          <p:cNvPr id="3" name="Rectangle 2"/>
          <p:cNvSpPr/>
          <p:nvPr/>
        </p:nvSpPr>
        <p:spPr>
          <a:xfrm>
            <a:off x="1431452" y="3374852"/>
            <a:ext cx="6096000" cy="369332"/>
          </a:xfrm>
          <a:prstGeom prst="rect">
            <a:avLst/>
          </a:prstGeom>
        </p:spPr>
        <p:txBody>
          <a:bodyPr>
            <a:spAutoFit/>
          </a:bodyPr>
          <a:lstStyle/>
          <a:p>
            <a:pPr lvl="1">
              <a:spcBef>
                <a:spcPct val="60000"/>
              </a:spcBef>
            </a:pPr>
            <a:endParaRPr lang="en-US" altLang="en-US"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1792" y="2546137"/>
            <a:ext cx="2965704" cy="196610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5192" y="1724452"/>
            <a:ext cx="1600200" cy="1804737"/>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83852" y="1570115"/>
            <a:ext cx="1600200" cy="1804737"/>
          </a:xfrm>
          <a:prstGeom prst="rect">
            <a:avLst/>
          </a:prstGeom>
        </p:spPr>
      </p:pic>
      <p:cxnSp>
        <p:nvCxnSpPr>
          <p:cNvPr id="9" name="Straight Arrow Connector 8"/>
          <p:cNvCxnSpPr>
            <a:endCxn id="14" idx="1"/>
          </p:cNvCxnSpPr>
          <p:nvPr/>
        </p:nvCxnSpPr>
        <p:spPr>
          <a:xfrm>
            <a:off x="2913888" y="1938528"/>
            <a:ext cx="2260023" cy="214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p:cNvCxnSpPr>
            <a:endCxn id="14" idx="3"/>
          </p:cNvCxnSpPr>
          <p:nvPr/>
        </p:nvCxnSpPr>
        <p:spPr>
          <a:xfrm flipH="1">
            <a:off x="7010400" y="1959954"/>
            <a:ext cx="241851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Rectangle 13"/>
          <p:cNvSpPr/>
          <p:nvPr/>
        </p:nvSpPr>
        <p:spPr>
          <a:xfrm>
            <a:off x="5173911" y="1796589"/>
            <a:ext cx="1836489" cy="32673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Happybus.com</a:t>
            </a:r>
          </a:p>
        </p:txBody>
      </p:sp>
      <p:cxnSp>
        <p:nvCxnSpPr>
          <p:cNvPr id="20" name="Straight Arrow Connector 19"/>
          <p:cNvCxnSpPr/>
          <p:nvPr/>
        </p:nvCxnSpPr>
        <p:spPr>
          <a:xfrm>
            <a:off x="2603581" y="3548805"/>
            <a:ext cx="0" cy="133675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2" name="Rectangle 21"/>
          <p:cNvSpPr/>
          <p:nvPr/>
        </p:nvSpPr>
        <p:spPr>
          <a:xfrm>
            <a:off x="2447891" y="4944938"/>
            <a:ext cx="2867821" cy="32673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err="1"/>
              <a:t>No.of</a:t>
            </a:r>
            <a:r>
              <a:rPr lang="en-US" dirty="0"/>
              <a:t> Seats wanted:2</a:t>
            </a:r>
          </a:p>
        </p:txBody>
      </p:sp>
      <p:cxnSp>
        <p:nvCxnSpPr>
          <p:cNvPr id="23" name="Straight Arrow Connector 22"/>
          <p:cNvCxnSpPr/>
          <p:nvPr/>
        </p:nvCxnSpPr>
        <p:spPr>
          <a:xfrm>
            <a:off x="9483852" y="3280186"/>
            <a:ext cx="0" cy="160536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Rectangle 23"/>
          <p:cNvSpPr/>
          <p:nvPr/>
        </p:nvSpPr>
        <p:spPr>
          <a:xfrm>
            <a:off x="6694171" y="4890583"/>
            <a:ext cx="2867821" cy="32673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err="1"/>
              <a:t>No.of</a:t>
            </a:r>
            <a:r>
              <a:rPr lang="en-US" dirty="0"/>
              <a:t> Seats wanted:2</a:t>
            </a:r>
          </a:p>
        </p:txBody>
      </p:sp>
      <p:sp>
        <p:nvSpPr>
          <p:cNvPr id="26" name="Rectangle 25"/>
          <p:cNvSpPr/>
          <p:nvPr/>
        </p:nvSpPr>
        <p:spPr>
          <a:xfrm>
            <a:off x="4559982" y="4347504"/>
            <a:ext cx="2867821" cy="32673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Total Seat:3</a:t>
            </a:r>
          </a:p>
        </p:txBody>
      </p:sp>
    </p:spTree>
    <p:extLst>
      <p:ext uri="{BB962C8B-B14F-4D97-AF65-F5344CB8AC3E}">
        <p14:creationId xmlns:p14="http://schemas.microsoft.com/office/powerpoint/2010/main" val="1903721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27" y="317707"/>
            <a:ext cx="10994127" cy="1014664"/>
          </a:xfrm>
        </p:spPr>
        <p:txBody>
          <a:bodyPr>
            <a:normAutofit/>
          </a:bodyPr>
          <a:lstStyle/>
          <a:p>
            <a:r>
              <a:rPr lang="ca-ES" sz="2800" dirty="0">
                <a:solidFill>
                  <a:srgbClr val="003399"/>
                </a:solidFill>
                <a:latin typeface="Arial Black" panose="020B0A04020102020204" pitchFamily="34" charset="0"/>
                <a:cs typeface="Khmer OS Muol Light" panose="02000500000000020004" pitchFamily="2" charset="0"/>
              </a:rPr>
              <a:t>1. ស្វែងយល់អំពី </a:t>
            </a:r>
            <a:r>
              <a:rPr lang="en-US" sz="2800" dirty="0">
                <a:solidFill>
                  <a:srgbClr val="003399"/>
                </a:solidFill>
                <a:latin typeface="Arial Black" panose="020B0A04020102020204" pitchFamily="34" charset="0"/>
                <a:cs typeface="Khmer OS Muol Light" panose="02000500000000020004" pitchFamily="2" charset="0"/>
              </a:rPr>
              <a:t>Synchronization</a:t>
            </a:r>
            <a:endParaRPr lang="en-US" sz="2800" dirty="0">
              <a:latin typeface="Arial Black" panose="020B0A04020102020204" pitchFamily="34" charset="0"/>
            </a:endParaRPr>
          </a:p>
        </p:txBody>
      </p:sp>
      <p:sp>
        <p:nvSpPr>
          <p:cNvPr id="6" name="TextBox 5"/>
          <p:cNvSpPr txBox="1"/>
          <p:nvPr/>
        </p:nvSpPr>
        <p:spPr>
          <a:xfrm>
            <a:off x="996417" y="2098041"/>
            <a:ext cx="10627312" cy="1615827"/>
          </a:xfrm>
          <a:prstGeom prst="rect">
            <a:avLst/>
          </a:prstGeom>
          <a:noFill/>
        </p:spPr>
        <p:txBody>
          <a:bodyPr wrap="square" rtlCol="0">
            <a:spAutoFit/>
          </a:bodyPr>
          <a:lstStyle/>
          <a:p>
            <a:pPr marL="342900" indent="-342900">
              <a:lnSpc>
                <a:spcPct val="150000"/>
              </a:lnSpc>
              <a:buFont typeface="Wingdings" panose="05000000000000000000" pitchFamily="2" charset="2"/>
              <a:buChar char="q"/>
            </a:pPr>
            <a:r>
              <a:rPr lang="km-KH" sz="2200" dirty="0">
                <a:latin typeface="Khmer OS Battambang" panose="02000500000000020004" pitchFamily="2" charset="0"/>
                <a:cs typeface="Khmer OS Battambang" panose="02000500000000020004" pitchFamily="2" charset="0"/>
              </a:rPr>
              <a:t>យើងអាចប្រើប្រាស់ </a:t>
            </a:r>
            <a:r>
              <a:rPr lang="en-US" sz="2200" dirty="0">
                <a:latin typeface="Khmer OS Battambang" panose="02000500000000020004" pitchFamily="2" charset="0"/>
                <a:cs typeface="Khmer OS Battambang" panose="02000500000000020004" pitchFamily="2" charset="0"/>
              </a:rPr>
              <a:t>Synchronization Thread </a:t>
            </a:r>
            <a:r>
              <a:rPr lang="km-KH" sz="2200" dirty="0">
                <a:latin typeface="Khmer OS Battambang" panose="02000500000000020004" pitchFamily="2" charset="0"/>
                <a:cs typeface="Khmer OS Battambang" panose="02000500000000020004" pitchFamily="2" charset="0"/>
              </a:rPr>
              <a:t>នេះបាន ២​ របៀបគឺ៖</a:t>
            </a:r>
          </a:p>
          <a:p>
            <a:pPr marL="800100" lvl="1" indent="-342900">
              <a:lnSpc>
                <a:spcPct val="150000"/>
              </a:lnSpc>
              <a:buFont typeface="Wingdings" panose="05000000000000000000" pitchFamily="2" charset="2"/>
              <a:buChar char="ü"/>
            </a:pPr>
            <a:r>
              <a:rPr lang="en-US" sz="2200" dirty="0">
                <a:latin typeface="Khmer OS Battambang" panose="02000500000000020004" pitchFamily="2" charset="0"/>
                <a:cs typeface="Khmer OS Battambang" panose="02000500000000020004" pitchFamily="2" charset="0"/>
              </a:rPr>
              <a:t>Synchronized Method</a:t>
            </a:r>
          </a:p>
          <a:p>
            <a:pPr marL="800100" lvl="1" indent="-342900">
              <a:lnSpc>
                <a:spcPct val="150000"/>
              </a:lnSpc>
              <a:buFont typeface="Wingdings" panose="05000000000000000000" pitchFamily="2" charset="2"/>
              <a:buChar char="ü"/>
            </a:pPr>
            <a:r>
              <a:rPr lang="en-US" sz="2200" dirty="0">
                <a:latin typeface="Khmer OS Battambang" panose="02000500000000020004" pitchFamily="2" charset="0"/>
                <a:cs typeface="Khmer OS Battambang" panose="02000500000000020004" pitchFamily="2" charset="0"/>
              </a:rPr>
              <a:t>Synchronized Block</a:t>
            </a:r>
            <a:endParaRPr lang="km-KH" sz="2200" dirty="0">
              <a:latin typeface="Khmer OS Battambang" panose="02000500000000020004" pitchFamily="2" charset="0"/>
              <a:cs typeface="Khmer OS Battambang" panose="02000500000000020004" pitchFamily="2" charset="0"/>
            </a:endParaRPr>
          </a:p>
        </p:txBody>
      </p:sp>
      <p:sp>
        <p:nvSpPr>
          <p:cNvPr id="44" name="Title 1"/>
          <p:cNvSpPr txBox="1">
            <a:spLocks/>
          </p:cNvSpPr>
          <p:nvPr/>
        </p:nvSpPr>
        <p:spPr bwMode="auto">
          <a:xfrm>
            <a:off x="743790" y="1415909"/>
            <a:ext cx="10994127" cy="101466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550" kern="1200">
                <a:solidFill>
                  <a:schemeClr val="tx1"/>
                </a:solidFill>
                <a:latin typeface="+mj-lt"/>
                <a:ea typeface="+mj-ea"/>
                <a:cs typeface="+mj-cs"/>
              </a:defRPr>
            </a:lvl1pPr>
          </a:lstStyle>
          <a:p>
            <a:r>
              <a:rPr lang="ca-ES" sz="2400" dirty="0">
                <a:solidFill>
                  <a:srgbClr val="003399"/>
                </a:solidFill>
                <a:latin typeface="Arial Black" panose="020B0A04020102020204" pitchFamily="34" charset="0"/>
                <a:cs typeface="Khmer OS Muol Light" panose="02000500000000020004" pitchFamily="2" charset="0"/>
              </a:rPr>
              <a:t>1.</a:t>
            </a:r>
            <a:r>
              <a:rPr lang="en-US" sz="2400" dirty="0">
                <a:solidFill>
                  <a:srgbClr val="003399"/>
                </a:solidFill>
                <a:latin typeface="Arial Black" panose="020B0A04020102020204" pitchFamily="34" charset="0"/>
                <a:cs typeface="Khmer OS Muol Light" panose="02000500000000020004" pitchFamily="2" charset="0"/>
              </a:rPr>
              <a:t>2</a:t>
            </a:r>
            <a:r>
              <a:rPr lang="ca-ES" sz="2400" dirty="0">
                <a:solidFill>
                  <a:srgbClr val="003399"/>
                </a:solidFill>
                <a:latin typeface="Arial Black" panose="020B0A04020102020204" pitchFamily="34" charset="0"/>
                <a:cs typeface="Khmer OS Muol Light" panose="02000500000000020004" pitchFamily="2" charset="0"/>
              </a:rPr>
              <a:t> </a:t>
            </a:r>
            <a:r>
              <a:rPr lang="km-KH" sz="2400" dirty="0">
                <a:solidFill>
                  <a:srgbClr val="003399"/>
                </a:solidFill>
                <a:latin typeface="Arial Black" panose="020B0A04020102020204" pitchFamily="34" charset="0"/>
                <a:cs typeface="Khmer OS Muol Light" panose="02000500000000020004" pitchFamily="2" charset="0"/>
              </a:rPr>
              <a:t>ការប្រើប្រាស់ </a:t>
            </a:r>
            <a:r>
              <a:rPr lang="en-US" sz="2400" dirty="0">
                <a:solidFill>
                  <a:srgbClr val="003399"/>
                </a:solidFill>
                <a:latin typeface="Arial Black" panose="020B0A04020102020204" pitchFamily="34" charset="0"/>
                <a:cs typeface="Khmer OS Muol Light" panose="02000500000000020004" pitchFamily="2" charset="0"/>
              </a:rPr>
              <a:t>Synchronization</a:t>
            </a:r>
            <a:endParaRPr lang="en-US" sz="2400" dirty="0">
              <a:latin typeface="Arial Black" panose="020B0A04020102020204" pitchFamily="34" charset="0"/>
            </a:endParaRPr>
          </a:p>
        </p:txBody>
      </p:sp>
      <p:sp>
        <p:nvSpPr>
          <p:cNvPr id="3" name="Rectangle 2"/>
          <p:cNvSpPr/>
          <p:nvPr/>
        </p:nvSpPr>
        <p:spPr>
          <a:xfrm>
            <a:off x="651164" y="4008836"/>
            <a:ext cx="6096000" cy="369332"/>
          </a:xfrm>
          <a:prstGeom prst="rect">
            <a:avLst/>
          </a:prstGeom>
        </p:spPr>
        <p:txBody>
          <a:bodyPr>
            <a:spAutoFit/>
          </a:bodyPr>
          <a:lstStyle/>
          <a:p>
            <a:pPr lvl="1">
              <a:spcBef>
                <a:spcPct val="60000"/>
              </a:spcBef>
            </a:pPr>
            <a:endParaRPr lang="en-US" altLang="en-US" b="1" dirty="0"/>
          </a:p>
        </p:txBody>
      </p:sp>
    </p:spTree>
    <p:extLst>
      <p:ext uri="{BB962C8B-B14F-4D97-AF65-F5344CB8AC3E}">
        <p14:creationId xmlns:p14="http://schemas.microsoft.com/office/powerpoint/2010/main" val="1839865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27" y="317707"/>
            <a:ext cx="10994127" cy="1014664"/>
          </a:xfrm>
        </p:spPr>
        <p:txBody>
          <a:bodyPr>
            <a:normAutofit/>
          </a:bodyPr>
          <a:lstStyle/>
          <a:p>
            <a:r>
              <a:rPr lang="ca-ES" sz="2800" dirty="0">
                <a:solidFill>
                  <a:srgbClr val="003399"/>
                </a:solidFill>
                <a:latin typeface="Arial Black" panose="020B0A04020102020204" pitchFamily="34" charset="0"/>
                <a:cs typeface="Khmer OS Muol Light" panose="02000500000000020004" pitchFamily="2" charset="0"/>
              </a:rPr>
              <a:t>1. ស្វែងយល់អំពី </a:t>
            </a:r>
            <a:r>
              <a:rPr lang="en-US" sz="2800" dirty="0">
                <a:solidFill>
                  <a:srgbClr val="003399"/>
                </a:solidFill>
                <a:latin typeface="Arial Black" panose="020B0A04020102020204" pitchFamily="34" charset="0"/>
                <a:cs typeface="Khmer OS Muol Light" panose="02000500000000020004" pitchFamily="2" charset="0"/>
              </a:rPr>
              <a:t>Synchronization</a:t>
            </a:r>
            <a:endParaRPr lang="en-US" sz="2800" dirty="0">
              <a:latin typeface="Arial Black" panose="020B0A04020102020204" pitchFamily="34" charset="0"/>
            </a:endParaRPr>
          </a:p>
        </p:txBody>
      </p:sp>
      <p:sp>
        <p:nvSpPr>
          <p:cNvPr id="6" name="TextBox 5"/>
          <p:cNvSpPr txBox="1"/>
          <p:nvPr/>
        </p:nvSpPr>
        <p:spPr>
          <a:xfrm>
            <a:off x="996417" y="2098041"/>
            <a:ext cx="10627312" cy="557845"/>
          </a:xfrm>
          <a:prstGeom prst="rect">
            <a:avLst/>
          </a:prstGeom>
          <a:noFill/>
        </p:spPr>
        <p:txBody>
          <a:bodyPr wrap="square" rtlCol="0">
            <a:spAutoFit/>
          </a:bodyPr>
          <a:lstStyle/>
          <a:p>
            <a:pPr marL="342900" lvl="1" indent="-342900">
              <a:lnSpc>
                <a:spcPct val="150000"/>
              </a:lnSpc>
              <a:buFont typeface="Wingdings" panose="05000000000000000000" pitchFamily="2" charset="2"/>
              <a:buChar char="q"/>
            </a:pPr>
            <a:r>
              <a:rPr lang="km-KH" sz="2200" dirty="0">
                <a:latin typeface="Khmer OS Battambang" panose="02000500000000020004" pitchFamily="2" charset="0"/>
                <a:cs typeface="Khmer OS Battambang" panose="02000500000000020004" pitchFamily="2" charset="0"/>
              </a:rPr>
              <a:t>ការប្រើប្រាស់</a:t>
            </a:r>
            <a:r>
              <a:rPr lang="en-US" sz="2200" dirty="0">
                <a:latin typeface="Khmer OS Battambang" panose="02000500000000020004" pitchFamily="2" charset="0"/>
                <a:cs typeface="Khmer OS Battambang" panose="02000500000000020004" pitchFamily="2" charset="0"/>
              </a:rPr>
              <a:t>Synchronized Keyword</a:t>
            </a:r>
          </a:p>
        </p:txBody>
      </p:sp>
      <p:sp>
        <p:nvSpPr>
          <p:cNvPr id="44" name="Title 1"/>
          <p:cNvSpPr txBox="1">
            <a:spLocks/>
          </p:cNvSpPr>
          <p:nvPr/>
        </p:nvSpPr>
        <p:spPr bwMode="auto">
          <a:xfrm>
            <a:off x="743790" y="1415909"/>
            <a:ext cx="10994127" cy="101466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550" kern="1200">
                <a:solidFill>
                  <a:schemeClr val="tx1"/>
                </a:solidFill>
                <a:latin typeface="+mj-lt"/>
                <a:ea typeface="+mj-ea"/>
                <a:cs typeface="+mj-cs"/>
              </a:defRPr>
            </a:lvl1pPr>
          </a:lstStyle>
          <a:p>
            <a:r>
              <a:rPr lang="ca-ES" sz="2400" dirty="0">
                <a:solidFill>
                  <a:srgbClr val="003399"/>
                </a:solidFill>
                <a:latin typeface="Arial Black" panose="020B0A04020102020204" pitchFamily="34" charset="0"/>
                <a:cs typeface="Khmer OS Muol Light" panose="02000500000000020004" pitchFamily="2" charset="0"/>
              </a:rPr>
              <a:t>1.</a:t>
            </a:r>
            <a:r>
              <a:rPr lang="en-US" sz="2400" dirty="0">
                <a:solidFill>
                  <a:srgbClr val="003399"/>
                </a:solidFill>
                <a:latin typeface="Arial Black" panose="020B0A04020102020204" pitchFamily="34" charset="0"/>
                <a:cs typeface="Khmer OS Muol Light" panose="02000500000000020004" pitchFamily="2" charset="0"/>
              </a:rPr>
              <a:t>2</a:t>
            </a:r>
            <a:r>
              <a:rPr lang="ca-ES" sz="2400" dirty="0">
                <a:solidFill>
                  <a:srgbClr val="003399"/>
                </a:solidFill>
                <a:latin typeface="Arial Black" panose="020B0A04020102020204" pitchFamily="34" charset="0"/>
                <a:cs typeface="Khmer OS Muol Light" panose="02000500000000020004" pitchFamily="2" charset="0"/>
              </a:rPr>
              <a:t> </a:t>
            </a:r>
            <a:r>
              <a:rPr lang="km-KH" sz="2400" dirty="0">
                <a:solidFill>
                  <a:srgbClr val="003399"/>
                </a:solidFill>
                <a:latin typeface="Arial Black" panose="020B0A04020102020204" pitchFamily="34" charset="0"/>
                <a:cs typeface="Khmer OS Muol Light" panose="02000500000000020004" pitchFamily="2" charset="0"/>
              </a:rPr>
              <a:t>ការប្រើប្រាស់ </a:t>
            </a:r>
            <a:r>
              <a:rPr lang="en-US" sz="2400" dirty="0">
                <a:solidFill>
                  <a:srgbClr val="003399"/>
                </a:solidFill>
                <a:latin typeface="Arial Black" panose="020B0A04020102020204" pitchFamily="34" charset="0"/>
                <a:cs typeface="Khmer OS Muol Light" panose="02000500000000020004" pitchFamily="2" charset="0"/>
              </a:rPr>
              <a:t>Synchronization</a:t>
            </a:r>
            <a:r>
              <a:rPr lang="km-KH" sz="2400" dirty="0">
                <a:solidFill>
                  <a:srgbClr val="003399"/>
                </a:solidFill>
                <a:latin typeface="Arial Black" panose="020B0A04020102020204" pitchFamily="34" charset="0"/>
                <a:cs typeface="Khmer OS Muol Light" panose="02000500000000020004" pitchFamily="2" charset="0"/>
              </a:rPr>
              <a:t>(ត)</a:t>
            </a:r>
            <a:endParaRPr lang="en-US" sz="2400" dirty="0">
              <a:latin typeface="Arial Black" panose="020B0A04020102020204" pitchFamily="34" charset="0"/>
            </a:endParaRPr>
          </a:p>
        </p:txBody>
      </p:sp>
      <p:sp>
        <p:nvSpPr>
          <p:cNvPr id="3" name="Rectangle 2"/>
          <p:cNvSpPr/>
          <p:nvPr/>
        </p:nvSpPr>
        <p:spPr>
          <a:xfrm>
            <a:off x="651164" y="4008836"/>
            <a:ext cx="6096000" cy="369332"/>
          </a:xfrm>
          <a:prstGeom prst="rect">
            <a:avLst/>
          </a:prstGeom>
        </p:spPr>
        <p:txBody>
          <a:bodyPr>
            <a:spAutoFit/>
          </a:bodyPr>
          <a:lstStyle/>
          <a:p>
            <a:pPr lvl="1">
              <a:spcBef>
                <a:spcPct val="60000"/>
              </a:spcBef>
            </a:pPr>
            <a:endParaRPr lang="en-US" altLang="en-US" b="1" dirty="0"/>
          </a:p>
        </p:txBody>
      </p:sp>
      <p:sp>
        <p:nvSpPr>
          <p:cNvPr id="7" name="TextBox 6"/>
          <p:cNvSpPr txBox="1"/>
          <p:nvPr/>
        </p:nvSpPr>
        <p:spPr>
          <a:xfrm>
            <a:off x="996417" y="2655886"/>
            <a:ext cx="10627312" cy="3327834"/>
          </a:xfrm>
          <a:prstGeom prst="rect">
            <a:avLst/>
          </a:prstGeom>
          <a:noFill/>
        </p:spPr>
        <p:txBody>
          <a:bodyPr wrap="square" rtlCol="0">
            <a:spAutoFit/>
          </a:bodyPr>
          <a:lstStyle/>
          <a:p>
            <a:r>
              <a:rPr lang="en-US" b="1" dirty="0"/>
              <a:t>class</a:t>
            </a:r>
            <a:r>
              <a:rPr lang="en-US" dirty="0"/>
              <a:t> Table{  </a:t>
            </a:r>
          </a:p>
          <a:p>
            <a:r>
              <a:rPr lang="en-US" dirty="0"/>
              <a:t> </a:t>
            </a:r>
            <a:r>
              <a:rPr lang="en-US" b="1" dirty="0"/>
              <a:t>synchronized</a:t>
            </a:r>
            <a:r>
              <a:rPr lang="en-US" dirty="0"/>
              <a:t> </a:t>
            </a:r>
            <a:r>
              <a:rPr lang="en-US" b="1" dirty="0"/>
              <a:t>void</a:t>
            </a:r>
            <a:r>
              <a:rPr lang="en-US" dirty="0"/>
              <a:t> </a:t>
            </a:r>
            <a:r>
              <a:rPr lang="en-US" dirty="0" err="1"/>
              <a:t>printTable</a:t>
            </a:r>
            <a:r>
              <a:rPr lang="en-US" dirty="0"/>
              <a:t>(</a:t>
            </a:r>
            <a:r>
              <a:rPr lang="en-US" b="1" dirty="0" err="1"/>
              <a:t>int</a:t>
            </a:r>
            <a:r>
              <a:rPr lang="en-US" dirty="0"/>
              <a:t> n){//synchronized method  </a:t>
            </a:r>
          </a:p>
          <a:p>
            <a:r>
              <a:rPr lang="en-US" dirty="0"/>
              <a:t>   </a:t>
            </a:r>
            <a:r>
              <a:rPr lang="en-US" b="1" dirty="0"/>
              <a:t>for</a:t>
            </a:r>
            <a:r>
              <a:rPr lang="en-US" dirty="0"/>
              <a:t>(</a:t>
            </a:r>
            <a:r>
              <a:rPr lang="en-US" b="1" dirty="0" err="1"/>
              <a:t>int</a:t>
            </a:r>
            <a:r>
              <a:rPr lang="en-US" dirty="0"/>
              <a:t> </a:t>
            </a:r>
            <a:r>
              <a:rPr lang="en-US" dirty="0" err="1"/>
              <a:t>i</a:t>
            </a:r>
            <a:r>
              <a:rPr lang="en-US" dirty="0"/>
              <a:t>=1;i&lt;=5;i++){  </a:t>
            </a:r>
          </a:p>
          <a:p>
            <a:r>
              <a:rPr lang="en-US" dirty="0"/>
              <a:t>     </a:t>
            </a:r>
            <a:r>
              <a:rPr lang="en-US" dirty="0" err="1"/>
              <a:t>System.out.println</a:t>
            </a:r>
            <a:r>
              <a:rPr lang="en-US" dirty="0"/>
              <a:t>(n*</a:t>
            </a:r>
            <a:r>
              <a:rPr lang="en-US" dirty="0" err="1"/>
              <a:t>i</a:t>
            </a:r>
            <a:r>
              <a:rPr lang="en-US" dirty="0"/>
              <a:t>);  </a:t>
            </a:r>
          </a:p>
          <a:p>
            <a:r>
              <a:rPr lang="en-US" dirty="0"/>
              <a:t>     </a:t>
            </a:r>
            <a:r>
              <a:rPr lang="en-US" b="1" dirty="0"/>
              <a:t>try</a:t>
            </a:r>
            <a:r>
              <a:rPr lang="en-US" dirty="0"/>
              <a:t>{  </a:t>
            </a:r>
          </a:p>
          <a:p>
            <a:r>
              <a:rPr lang="en-US" dirty="0"/>
              <a:t>      </a:t>
            </a:r>
            <a:r>
              <a:rPr lang="en-US" dirty="0" err="1"/>
              <a:t>Thread.sleep</a:t>
            </a:r>
            <a:r>
              <a:rPr lang="en-US" dirty="0"/>
              <a:t>(400);  </a:t>
            </a:r>
          </a:p>
          <a:p>
            <a:r>
              <a:rPr lang="en-US" dirty="0"/>
              <a:t>     }</a:t>
            </a:r>
            <a:r>
              <a:rPr lang="en-US" b="1" dirty="0"/>
              <a:t>catch</a:t>
            </a:r>
            <a:r>
              <a:rPr lang="en-US" dirty="0"/>
              <a:t>(Exception e){</a:t>
            </a:r>
            <a:r>
              <a:rPr lang="en-US" dirty="0" err="1"/>
              <a:t>System.out.println</a:t>
            </a:r>
            <a:r>
              <a:rPr lang="en-US" dirty="0"/>
              <a:t>(e);}  </a:t>
            </a:r>
          </a:p>
          <a:p>
            <a:r>
              <a:rPr lang="en-US" dirty="0"/>
              <a:t>   }    </a:t>
            </a:r>
          </a:p>
          <a:p>
            <a:r>
              <a:rPr lang="en-US" dirty="0"/>
              <a:t> }  </a:t>
            </a:r>
          </a:p>
          <a:p>
            <a:r>
              <a:rPr lang="en-US" dirty="0"/>
              <a:t>}  </a:t>
            </a:r>
          </a:p>
          <a:p>
            <a:pPr marL="0" lvl="1">
              <a:lnSpc>
                <a:spcPct val="150000"/>
              </a:lnSpc>
            </a:pPr>
            <a:endParaRPr lang="en-US" sz="2200" dirty="0">
              <a:latin typeface="Khmer OS Battambang" panose="02000500000000020004" pitchFamily="2" charset="0"/>
              <a:cs typeface="Khmer OS Battambang" panose="02000500000000020004" pitchFamily="2" charset="0"/>
            </a:endParaRPr>
          </a:p>
        </p:txBody>
      </p:sp>
    </p:spTree>
    <p:extLst>
      <p:ext uri="{BB962C8B-B14F-4D97-AF65-F5344CB8AC3E}">
        <p14:creationId xmlns:p14="http://schemas.microsoft.com/office/powerpoint/2010/main" val="1857026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27" y="317707"/>
            <a:ext cx="10994127" cy="1014664"/>
          </a:xfrm>
        </p:spPr>
        <p:txBody>
          <a:bodyPr>
            <a:normAutofit/>
          </a:bodyPr>
          <a:lstStyle/>
          <a:p>
            <a:r>
              <a:rPr lang="ca-ES" sz="2800" dirty="0">
                <a:solidFill>
                  <a:srgbClr val="003399"/>
                </a:solidFill>
                <a:latin typeface="Arial Black" panose="020B0A04020102020204" pitchFamily="34" charset="0"/>
                <a:cs typeface="Khmer OS Muol Light" panose="02000500000000020004" pitchFamily="2" charset="0"/>
              </a:rPr>
              <a:t>1. ស្វែងយល់អំពី </a:t>
            </a:r>
            <a:r>
              <a:rPr lang="en-US" sz="2800" dirty="0">
                <a:solidFill>
                  <a:srgbClr val="003399"/>
                </a:solidFill>
                <a:latin typeface="Arial Black" panose="020B0A04020102020204" pitchFamily="34" charset="0"/>
                <a:cs typeface="Khmer OS Muol Light" panose="02000500000000020004" pitchFamily="2" charset="0"/>
              </a:rPr>
              <a:t>Synchronization</a:t>
            </a:r>
            <a:endParaRPr lang="en-US" sz="2800" dirty="0">
              <a:latin typeface="Arial Black" panose="020B0A04020102020204" pitchFamily="34" charset="0"/>
            </a:endParaRPr>
          </a:p>
        </p:txBody>
      </p:sp>
      <p:sp>
        <p:nvSpPr>
          <p:cNvPr id="6" name="TextBox 5"/>
          <p:cNvSpPr txBox="1"/>
          <p:nvPr/>
        </p:nvSpPr>
        <p:spPr>
          <a:xfrm>
            <a:off x="996417" y="2098041"/>
            <a:ext cx="10627312" cy="557845"/>
          </a:xfrm>
          <a:prstGeom prst="rect">
            <a:avLst/>
          </a:prstGeom>
          <a:noFill/>
        </p:spPr>
        <p:txBody>
          <a:bodyPr wrap="square" rtlCol="0">
            <a:spAutoFit/>
          </a:bodyPr>
          <a:lstStyle/>
          <a:p>
            <a:pPr marL="342900" lvl="1" indent="-342900">
              <a:lnSpc>
                <a:spcPct val="150000"/>
              </a:lnSpc>
              <a:buFont typeface="Wingdings" panose="05000000000000000000" pitchFamily="2" charset="2"/>
              <a:buChar char="q"/>
            </a:pPr>
            <a:r>
              <a:rPr lang="km-KH" sz="2200" dirty="0">
                <a:latin typeface="Khmer OS Battambang" panose="02000500000000020004" pitchFamily="2" charset="0"/>
                <a:cs typeface="Khmer OS Battambang" panose="02000500000000020004" pitchFamily="2" charset="0"/>
              </a:rPr>
              <a:t>ការប្រើប្រាស់</a:t>
            </a:r>
            <a:r>
              <a:rPr lang="en-US" sz="2200" dirty="0">
                <a:latin typeface="Khmer OS Battambang" panose="02000500000000020004" pitchFamily="2" charset="0"/>
                <a:cs typeface="Khmer OS Battambang" panose="02000500000000020004" pitchFamily="2" charset="0"/>
              </a:rPr>
              <a:t>Synchronized block</a:t>
            </a:r>
          </a:p>
        </p:txBody>
      </p:sp>
      <p:sp>
        <p:nvSpPr>
          <p:cNvPr id="44" name="Title 1"/>
          <p:cNvSpPr txBox="1">
            <a:spLocks/>
          </p:cNvSpPr>
          <p:nvPr/>
        </p:nvSpPr>
        <p:spPr bwMode="auto">
          <a:xfrm>
            <a:off x="743790" y="1415909"/>
            <a:ext cx="10994127" cy="101466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550" kern="1200">
                <a:solidFill>
                  <a:schemeClr val="tx1"/>
                </a:solidFill>
                <a:latin typeface="+mj-lt"/>
                <a:ea typeface="+mj-ea"/>
                <a:cs typeface="+mj-cs"/>
              </a:defRPr>
            </a:lvl1pPr>
          </a:lstStyle>
          <a:p>
            <a:r>
              <a:rPr lang="ca-ES" sz="2400" dirty="0">
                <a:solidFill>
                  <a:srgbClr val="003399"/>
                </a:solidFill>
                <a:latin typeface="Arial Black" panose="020B0A04020102020204" pitchFamily="34" charset="0"/>
                <a:cs typeface="Khmer OS Muol Light" panose="02000500000000020004" pitchFamily="2" charset="0"/>
              </a:rPr>
              <a:t>1.</a:t>
            </a:r>
            <a:r>
              <a:rPr lang="en-US" sz="2400" dirty="0">
                <a:solidFill>
                  <a:srgbClr val="003399"/>
                </a:solidFill>
                <a:latin typeface="Arial Black" panose="020B0A04020102020204" pitchFamily="34" charset="0"/>
                <a:cs typeface="Khmer OS Muol Light" panose="02000500000000020004" pitchFamily="2" charset="0"/>
              </a:rPr>
              <a:t>2</a:t>
            </a:r>
            <a:r>
              <a:rPr lang="ca-ES" sz="2400" dirty="0">
                <a:solidFill>
                  <a:srgbClr val="003399"/>
                </a:solidFill>
                <a:latin typeface="Arial Black" panose="020B0A04020102020204" pitchFamily="34" charset="0"/>
                <a:cs typeface="Khmer OS Muol Light" panose="02000500000000020004" pitchFamily="2" charset="0"/>
              </a:rPr>
              <a:t> </a:t>
            </a:r>
            <a:r>
              <a:rPr lang="km-KH" sz="2400" dirty="0">
                <a:solidFill>
                  <a:srgbClr val="003399"/>
                </a:solidFill>
                <a:latin typeface="Arial Black" panose="020B0A04020102020204" pitchFamily="34" charset="0"/>
                <a:cs typeface="Khmer OS Muol Light" panose="02000500000000020004" pitchFamily="2" charset="0"/>
              </a:rPr>
              <a:t>ការប្រើប្រាស់ </a:t>
            </a:r>
            <a:r>
              <a:rPr lang="en-US" sz="2400" dirty="0">
                <a:solidFill>
                  <a:srgbClr val="003399"/>
                </a:solidFill>
                <a:latin typeface="Arial Black" panose="020B0A04020102020204" pitchFamily="34" charset="0"/>
                <a:cs typeface="Khmer OS Muol Light" panose="02000500000000020004" pitchFamily="2" charset="0"/>
              </a:rPr>
              <a:t>Synchronization</a:t>
            </a:r>
            <a:r>
              <a:rPr lang="km-KH" sz="2400" dirty="0">
                <a:solidFill>
                  <a:srgbClr val="003399"/>
                </a:solidFill>
                <a:latin typeface="Arial Black" panose="020B0A04020102020204" pitchFamily="34" charset="0"/>
                <a:cs typeface="Khmer OS Muol Light" panose="02000500000000020004" pitchFamily="2" charset="0"/>
              </a:rPr>
              <a:t>(ត)</a:t>
            </a:r>
            <a:endParaRPr lang="en-US" sz="2400" dirty="0">
              <a:latin typeface="Arial Black" panose="020B0A04020102020204" pitchFamily="34" charset="0"/>
            </a:endParaRPr>
          </a:p>
        </p:txBody>
      </p:sp>
      <p:sp>
        <p:nvSpPr>
          <p:cNvPr id="3" name="Rectangle 2"/>
          <p:cNvSpPr/>
          <p:nvPr/>
        </p:nvSpPr>
        <p:spPr>
          <a:xfrm>
            <a:off x="651164" y="4008836"/>
            <a:ext cx="6096000" cy="369332"/>
          </a:xfrm>
          <a:prstGeom prst="rect">
            <a:avLst/>
          </a:prstGeom>
        </p:spPr>
        <p:txBody>
          <a:bodyPr>
            <a:spAutoFit/>
          </a:bodyPr>
          <a:lstStyle/>
          <a:p>
            <a:pPr lvl="1">
              <a:spcBef>
                <a:spcPct val="60000"/>
              </a:spcBef>
            </a:pPr>
            <a:endParaRPr lang="en-US" altLang="en-US" b="1" dirty="0"/>
          </a:p>
        </p:txBody>
      </p:sp>
      <p:sp>
        <p:nvSpPr>
          <p:cNvPr id="7" name="TextBox 6"/>
          <p:cNvSpPr txBox="1"/>
          <p:nvPr/>
        </p:nvSpPr>
        <p:spPr>
          <a:xfrm>
            <a:off x="996417" y="2655886"/>
            <a:ext cx="10627312" cy="3924151"/>
          </a:xfrm>
          <a:prstGeom prst="rect">
            <a:avLst/>
          </a:prstGeom>
          <a:noFill/>
        </p:spPr>
        <p:txBody>
          <a:bodyPr wrap="square" rtlCol="0">
            <a:spAutoFit/>
          </a:bodyPr>
          <a:lstStyle/>
          <a:p>
            <a:r>
              <a:rPr lang="en-US" b="1" dirty="0"/>
              <a:t>class</a:t>
            </a:r>
            <a:r>
              <a:rPr lang="en-US" dirty="0"/>
              <a:t> Table{ </a:t>
            </a:r>
          </a:p>
          <a:p>
            <a:r>
              <a:rPr lang="en-US" dirty="0"/>
              <a:t>	 </a:t>
            </a:r>
            <a:r>
              <a:rPr lang="en-US" b="1" dirty="0"/>
              <a:t>void</a:t>
            </a:r>
            <a:r>
              <a:rPr lang="en-US" dirty="0"/>
              <a:t> </a:t>
            </a:r>
            <a:r>
              <a:rPr lang="en-US" dirty="0" err="1"/>
              <a:t>printTable</a:t>
            </a:r>
            <a:r>
              <a:rPr lang="en-US" dirty="0"/>
              <a:t>(</a:t>
            </a:r>
            <a:r>
              <a:rPr lang="en-US" b="1" dirty="0" err="1"/>
              <a:t>int</a:t>
            </a:r>
            <a:r>
              <a:rPr lang="en-US" dirty="0"/>
              <a:t> n){  </a:t>
            </a:r>
          </a:p>
          <a:p>
            <a:r>
              <a:rPr lang="en-US" dirty="0"/>
              <a:t>   		</a:t>
            </a:r>
            <a:r>
              <a:rPr lang="en-US" b="1" dirty="0"/>
              <a:t>synchronized</a:t>
            </a:r>
            <a:r>
              <a:rPr lang="en-US" dirty="0"/>
              <a:t>(</a:t>
            </a:r>
            <a:r>
              <a:rPr lang="en-US" b="1" dirty="0"/>
              <a:t>this</a:t>
            </a:r>
            <a:r>
              <a:rPr lang="en-US" dirty="0"/>
              <a:t>){//synchronized block  </a:t>
            </a:r>
          </a:p>
          <a:p>
            <a:r>
              <a:rPr lang="en-US" dirty="0"/>
              <a:t>   		  </a:t>
            </a:r>
            <a:r>
              <a:rPr lang="en-US" b="1" dirty="0"/>
              <a:t>for</a:t>
            </a:r>
            <a:r>
              <a:rPr lang="en-US" dirty="0"/>
              <a:t>(</a:t>
            </a:r>
            <a:r>
              <a:rPr lang="en-US" b="1" dirty="0" err="1"/>
              <a:t>int</a:t>
            </a:r>
            <a:r>
              <a:rPr lang="en-US" dirty="0"/>
              <a:t> </a:t>
            </a:r>
            <a:r>
              <a:rPr lang="en-US" dirty="0" err="1"/>
              <a:t>i</a:t>
            </a:r>
            <a:r>
              <a:rPr lang="en-US" dirty="0"/>
              <a:t>=1;i&lt;=5;i++){  </a:t>
            </a:r>
          </a:p>
          <a:p>
            <a:r>
              <a:rPr lang="en-US" dirty="0"/>
              <a:t>    		  </a:t>
            </a:r>
            <a:r>
              <a:rPr lang="en-US" dirty="0" err="1"/>
              <a:t>System.out.println</a:t>
            </a:r>
            <a:r>
              <a:rPr lang="en-US" dirty="0"/>
              <a:t>(n*</a:t>
            </a:r>
            <a:r>
              <a:rPr lang="en-US" dirty="0" err="1"/>
              <a:t>i</a:t>
            </a:r>
            <a:r>
              <a:rPr lang="en-US" dirty="0"/>
              <a:t>);  </a:t>
            </a:r>
          </a:p>
          <a:p>
            <a:r>
              <a:rPr lang="en-US" dirty="0"/>
              <a:t>    		  </a:t>
            </a:r>
            <a:r>
              <a:rPr lang="en-US" b="1" dirty="0"/>
              <a:t>try</a:t>
            </a:r>
            <a:r>
              <a:rPr lang="en-US" dirty="0"/>
              <a:t>{  </a:t>
            </a:r>
          </a:p>
          <a:p>
            <a:r>
              <a:rPr lang="en-US" dirty="0"/>
              <a:t>     			  </a:t>
            </a:r>
            <a:r>
              <a:rPr lang="en-US" dirty="0" err="1"/>
              <a:t>Thread.sleep</a:t>
            </a:r>
            <a:r>
              <a:rPr lang="en-US" dirty="0"/>
              <a:t>(400);  </a:t>
            </a:r>
          </a:p>
          <a:p>
            <a:r>
              <a:rPr lang="en-US" dirty="0"/>
              <a:t>  		    }</a:t>
            </a:r>
            <a:r>
              <a:rPr lang="en-US" b="1" dirty="0"/>
              <a:t>catch</a:t>
            </a:r>
            <a:r>
              <a:rPr lang="en-US" dirty="0"/>
              <a:t>(Exception e){</a:t>
            </a:r>
            <a:r>
              <a:rPr lang="en-US" dirty="0" err="1"/>
              <a:t>System.out.println</a:t>
            </a:r>
            <a:r>
              <a:rPr lang="en-US" dirty="0"/>
              <a:t>(e);}  </a:t>
            </a:r>
          </a:p>
          <a:p>
            <a:r>
              <a:rPr lang="en-US" dirty="0"/>
              <a:t>    		 }  </a:t>
            </a:r>
          </a:p>
          <a:p>
            <a:r>
              <a:rPr lang="en-US" dirty="0"/>
              <a:t>	 }  </a:t>
            </a:r>
          </a:p>
          <a:p>
            <a:r>
              <a:rPr lang="en-US" dirty="0"/>
              <a:t>	 }//end of the method  </a:t>
            </a:r>
          </a:p>
          <a:p>
            <a:r>
              <a:rPr lang="en-US" dirty="0"/>
              <a:t>} </a:t>
            </a:r>
          </a:p>
          <a:p>
            <a:pPr marL="0" lvl="1">
              <a:lnSpc>
                <a:spcPct val="150000"/>
              </a:lnSpc>
            </a:pPr>
            <a:endParaRPr lang="en-US" sz="2200" dirty="0">
              <a:latin typeface="Khmer OS Battambang" panose="02000500000000020004" pitchFamily="2" charset="0"/>
              <a:cs typeface="Khmer OS Battambang" panose="02000500000000020004" pitchFamily="2" charset="0"/>
            </a:endParaRPr>
          </a:p>
        </p:txBody>
      </p:sp>
    </p:spTree>
    <p:extLst>
      <p:ext uri="{BB962C8B-B14F-4D97-AF65-F5344CB8AC3E}">
        <p14:creationId xmlns:p14="http://schemas.microsoft.com/office/powerpoint/2010/main" val="185293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662" y="331101"/>
            <a:ext cx="8245595" cy="856248"/>
          </a:xfrm>
        </p:spPr>
        <p:txBody>
          <a:bodyPr>
            <a:noAutofit/>
          </a:bodyPr>
          <a:lstStyle/>
          <a:p>
            <a:r>
              <a:rPr lang="ca-ES" sz="3000" b="1" dirty="0">
                <a:solidFill>
                  <a:srgbClr val="003399"/>
                </a:solidFill>
                <a:latin typeface="Khmer OS Battambang" panose="02000500000000020004" pitchFamily="2" charset="0"/>
                <a:cs typeface="Khmer OS Battambang" panose="02000500000000020004" pitchFamily="2" charset="0"/>
              </a:rPr>
              <a:t/>
            </a:r>
            <a:br>
              <a:rPr lang="ca-ES" sz="3000" b="1" dirty="0">
                <a:solidFill>
                  <a:srgbClr val="003399"/>
                </a:solidFill>
                <a:latin typeface="Khmer OS Battambang" panose="02000500000000020004" pitchFamily="2" charset="0"/>
                <a:cs typeface="Khmer OS Battambang" panose="02000500000000020004" pitchFamily="2" charset="0"/>
              </a:rPr>
            </a:br>
            <a:r>
              <a:rPr lang="en-US" sz="3000" b="1" dirty="0">
                <a:solidFill>
                  <a:srgbClr val="003399"/>
                </a:solidFill>
                <a:latin typeface="Khmer OS Battambang" panose="02000500000000020004" pitchFamily="2" charset="0"/>
                <a:cs typeface="Khmer OS Battambang" panose="02000500000000020004" pitchFamily="2" charset="0"/>
              </a:rPr>
              <a:t> </a:t>
            </a:r>
            <a:r>
              <a:rPr lang="km-KH" sz="3000" b="1" dirty="0">
                <a:solidFill>
                  <a:srgbClr val="003399"/>
                </a:solidFill>
                <a:latin typeface="Khmer OS Battambang" panose="02000500000000020004" pitchFamily="2" charset="0"/>
                <a:cs typeface="Khmer OS Battambang" panose="02000500000000020004" pitchFamily="2" charset="0"/>
              </a:rPr>
              <a:t>ប្រភពឯកសារ</a:t>
            </a:r>
            <a:r>
              <a:rPr lang="en-US" sz="3000" b="1" dirty="0">
                <a:solidFill>
                  <a:srgbClr val="003399"/>
                </a:solidFill>
                <a:latin typeface="Khmer OS Battambang" pitchFamily="2" charset="0"/>
                <a:cs typeface="Khmer OS Battambang" pitchFamily="2" charset="0"/>
              </a:rPr>
              <a:t/>
            </a:r>
            <a:br>
              <a:rPr lang="en-US" sz="3000" b="1" dirty="0">
                <a:solidFill>
                  <a:srgbClr val="003399"/>
                </a:solidFill>
                <a:latin typeface="Khmer OS Battambang" pitchFamily="2" charset="0"/>
                <a:cs typeface="Khmer OS Battambang" pitchFamily="2" charset="0"/>
              </a:rPr>
            </a:br>
            <a:endParaRPr lang="en-US" sz="3000" b="1" dirty="0">
              <a:solidFill>
                <a:srgbClr val="003399"/>
              </a:solidFill>
              <a:latin typeface="Khmer OS Battambang" pitchFamily="2" charset="0"/>
              <a:cs typeface="Khmer OS Battambang" pitchFamily="2" charset="0"/>
            </a:endParaRPr>
          </a:p>
        </p:txBody>
      </p:sp>
      <p:sp>
        <p:nvSpPr>
          <p:cNvPr id="4" name="Slide Number Placeholder 3"/>
          <p:cNvSpPr>
            <a:spLocks noGrp="1"/>
          </p:cNvSpPr>
          <p:nvPr>
            <p:ph type="sldNum" sz="quarter" idx="12"/>
          </p:nvPr>
        </p:nvSpPr>
        <p:spPr/>
        <p:txBody>
          <a:bodyPr/>
          <a:lstStyle/>
          <a:p>
            <a:fld id="{5F4C9F40-B079-4B71-A627-7266DFEA7F03}" type="slidenum">
              <a:rPr lang="en-US" smtClean="0"/>
              <a:pPr/>
              <a:t>25</a:t>
            </a:fld>
            <a:endParaRPr lang="en-US"/>
          </a:p>
        </p:txBody>
      </p:sp>
      <p:sp>
        <p:nvSpPr>
          <p:cNvPr id="3" name="Rectangle 2"/>
          <p:cNvSpPr/>
          <p:nvPr/>
        </p:nvSpPr>
        <p:spPr>
          <a:xfrm>
            <a:off x="910052" y="1715784"/>
            <a:ext cx="6516659" cy="1477328"/>
          </a:xfrm>
          <a:prstGeom prst="rect">
            <a:avLst/>
          </a:prstGeom>
        </p:spPr>
        <p:txBody>
          <a:bodyPr wrap="square">
            <a:spAutoFit/>
          </a:bodyPr>
          <a:lstStyle/>
          <a:p>
            <a:pPr marL="285750" indent="-285750">
              <a:buFont typeface="Arial" panose="020B0604020202020204" pitchFamily="34" charset="0"/>
              <a:buChar char="•"/>
            </a:pPr>
            <a:r>
              <a:rPr lang="en-US" dirty="0">
                <a:hlinkClick r:id="rId3"/>
              </a:rPr>
              <a:t>http://beginnersbook.com/2013/03/java-threads/</a:t>
            </a:r>
            <a:endParaRPr lang="km-KH" dirty="0"/>
          </a:p>
          <a:p>
            <a:pPr marL="285750" indent="-285750">
              <a:buFont typeface="Arial" panose="020B0604020202020204" pitchFamily="34" charset="0"/>
              <a:buChar char="•"/>
            </a:pP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826075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txBox="1">
            <a:spLocks/>
          </p:cNvSpPr>
          <p:nvPr/>
        </p:nvSpPr>
        <p:spPr>
          <a:xfrm>
            <a:off x="2654119" y="1890006"/>
            <a:ext cx="6848342" cy="3461007"/>
          </a:xfrm>
          <a:prstGeom prst="rect">
            <a:avLst/>
          </a:prstGeom>
        </p:spPr>
        <p:txBody>
          <a:bodyPr vert="horz" lIns="68580" tIns="34290" rIns="68580" bIns="34290" rtlCol="0">
            <a:noAutofit/>
          </a:bodyPr>
          <a:lstStyle>
            <a:lvl1pPr marL="274320" indent="-274320" algn="l" defTabSz="914400" rtl="0" eaLnBrk="1" latinLnBrk="0" hangingPunct="1">
              <a:spcBef>
                <a:spcPts val="2200"/>
              </a:spcBef>
              <a:buClr>
                <a:schemeClr val="tx1">
                  <a:lumMod val="65000"/>
                </a:schemeClr>
              </a:buClr>
              <a:buFont typeface="Arial" pitchFamily="34" charset="0"/>
              <a:buChar char="•"/>
              <a:defRPr sz="2200" kern="1200">
                <a:solidFill>
                  <a:schemeClr val="tx1"/>
                </a:solidFill>
                <a:latin typeface="+mn-lt"/>
                <a:ea typeface="+mn-ea"/>
                <a:cs typeface="+mn-cs"/>
              </a:defRPr>
            </a:lvl1pPr>
            <a:lvl2pPr marL="594360" indent="-274320" algn="l" defTabSz="914400" rtl="0" eaLnBrk="1" latinLnBrk="0" hangingPunct="1">
              <a:spcBef>
                <a:spcPts val="1600"/>
              </a:spcBef>
              <a:buClr>
                <a:schemeClr val="tx1">
                  <a:lumMod val="65000"/>
                </a:schemeClr>
              </a:buClr>
              <a:buFont typeface="Arial" pitchFamily="34" charset="0"/>
              <a:buChar char="•"/>
              <a:defRPr sz="2000" kern="1200">
                <a:solidFill>
                  <a:schemeClr val="tx1"/>
                </a:solidFill>
                <a:latin typeface="+mn-lt"/>
                <a:ea typeface="+mn-ea"/>
                <a:cs typeface="+mn-cs"/>
              </a:defRPr>
            </a:lvl2pPr>
            <a:lvl3pPr marL="868680" indent="-228600" algn="l" defTabSz="914400" rtl="0" eaLnBrk="1" latinLnBrk="0" hangingPunct="1">
              <a:spcBef>
                <a:spcPts val="1200"/>
              </a:spcBef>
              <a:buClr>
                <a:schemeClr val="tx1">
                  <a:lumMod val="65000"/>
                </a:schemeClr>
              </a:buClr>
              <a:buFont typeface="Arial" pitchFamily="34" charset="0"/>
              <a:buChar char="•"/>
              <a:defRPr sz="1800" kern="1200">
                <a:solidFill>
                  <a:schemeClr val="tx1"/>
                </a:solidFill>
                <a:latin typeface="+mn-lt"/>
                <a:ea typeface="+mn-ea"/>
                <a:cs typeface="+mn-cs"/>
              </a:defRPr>
            </a:lvl3pPr>
            <a:lvl4pPr marL="1188720" indent="-228600" algn="l" defTabSz="914400" rtl="0" eaLnBrk="1" latinLnBrk="0" hangingPunct="1">
              <a:spcBef>
                <a:spcPts val="1000"/>
              </a:spcBef>
              <a:buClr>
                <a:schemeClr val="tx1">
                  <a:lumMod val="65000"/>
                </a:schemeClr>
              </a:buClr>
              <a:buFont typeface="Arial" pitchFamily="34" charset="0"/>
              <a:buChar char="•"/>
              <a:defRPr sz="1600" kern="1200">
                <a:solidFill>
                  <a:schemeClr val="tx1"/>
                </a:solidFill>
                <a:latin typeface="+mn-lt"/>
                <a:ea typeface="+mn-ea"/>
                <a:cs typeface="+mn-cs"/>
              </a:defRPr>
            </a:lvl4pPr>
            <a:lvl5pPr marL="1417320" indent="-228600" algn="l" defTabSz="914400" rtl="0" eaLnBrk="1" latinLnBrk="0" hangingPunct="1">
              <a:spcBef>
                <a:spcPts val="800"/>
              </a:spcBef>
              <a:buClr>
                <a:schemeClr val="tx1">
                  <a:lumMod val="65000"/>
                </a:schemeClr>
              </a:buClr>
              <a:buFont typeface="Arial" pitchFamily="34" charset="0"/>
              <a:buChar char="•"/>
              <a:defRPr sz="1600" kern="1200">
                <a:solidFill>
                  <a:schemeClr val="tx1"/>
                </a:solidFill>
                <a:latin typeface="+mn-lt"/>
                <a:ea typeface="+mn-ea"/>
                <a:cs typeface="+mn-cs"/>
              </a:defRPr>
            </a:lvl5pPr>
            <a:lvl6pPr marL="16459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6pPr>
            <a:lvl7pPr marL="18745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7pPr>
            <a:lvl8pPr marL="21031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8pPr>
            <a:lvl9pPr marL="23317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9pPr>
          </a:lstStyle>
          <a:p>
            <a:pPr marL="285743" indent="-285743">
              <a:lnSpc>
                <a:spcPct val="150000"/>
              </a:lnSpc>
              <a:buFont typeface="Wingdings" pitchFamily="2" charset="2"/>
              <a:buChar char="Ø"/>
            </a:pPr>
            <a:endParaRPr lang="en-US" sz="1500" dirty="0"/>
          </a:p>
        </p:txBody>
      </p:sp>
      <p:sp>
        <p:nvSpPr>
          <p:cNvPr id="5" name="TextBox 4"/>
          <p:cNvSpPr txBox="1"/>
          <p:nvPr/>
        </p:nvSpPr>
        <p:spPr>
          <a:xfrm>
            <a:off x="2654119" y="3158844"/>
            <a:ext cx="6848342" cy="923330"/>
          </a:xfrm>
          <a:prstGeom prst="rect">
            <a:avLst/>
          </a:prstGeom>
          <a:noFill/>
        </p:spPr>
        <p:txBody>
          <a:bodyPr wrap="square" rtlCol="0">
            <a:spAutoFit/>
          </a:bodyPr>
          <a:lstStyle/>
          <a:p>
            <a:pPr algn="ctr"/>
            <a:r>
              <a:rPr lang="km-KH" sz="5400" b="1" dirty="0">
                <a:solidFill>
                  <a:srgbClr val="003399"/>
                </a:solidFill>
                <a:latin typeface="Khmer OS Muol Light" pitchFamily="2" charset="0"/>
                <a:cs typeface="Khmer OS Muol Light" pitchFamily="2" charset="0"/>
              </a:rPr>
              <a:t>សូមអរគុណ!!!</a:t>
            </a:r>
          </a:p>
        </p:txBody>
      </p:sp>
      <p:sp>
        <p:nvSpPr>
          <p:cNvPr id="2" name="Slide Number Placeholder 1"/>
          <p:cNvSpPr>
            <a:spLocks noGrp="1"/>
          </p:cNvSpPr>
          <p:nvPr>
            <p:ph type="sldNum" sz="quarter" idx="12"/>
          </p:nvPr>
        </p:nvSpPr>
        <p:spPr/>
        <p:txBody>
          <a:bodyPr/>
          <a:lstStyle/>
          <a:p>
            <a:fld id="{5F4C9F40-B079-4B71-A627-7266DFEA7F03}" type="slidenum">
              <a:rPr lang="en-US" smtClean="0"/>
              <a:pPr/>
              <a:t>26</a:t>
            </a:fld>
            <a:endParaRPr lang="en-US"/>
          </a:p>
        </p:txBody>
      </p:sp>
    </p:spTree>
    <p:extLst>
      <p:ext uri="{BB962C8B-B14F-4D97-AF65-F5344CB8AC3E}">
        <p14:creationId xmlns:p14="http://schemas.microsoft.com/office/powerpoint/2010/main" val="301059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47662" y="353496"/>
            <a:ext cx="8245595" cy="760998"/>
          </a:xfrm>
        </p:spPr>
        <p:txBody>
          <a:bodyPr>
            <a:normAutofit/>
          </a:bodyPr>
          <a:lstStyle/>
          <a:p>
            <a:r>
              <a:rPr lang="km-KH" sz="3200" dirty="0">
                <a:solidFill>
                  <a:srgbClr val="003399"/>
                </a:solidFill>
                <a:latin typeface="Arial Black" panose="020B0A04020102020204" pitchFamily="34" charset="0"/>
                <a:cs typeface="Khmer OS Muol Light" panose="02000500000000020004" pitchFamily="2" charset="0"/>
              </a:rPr>
              <a:t>មាតិកា</a:t>
            </a:r>
            <a:endParaRPr lang="en-US" sz="3000" b="1" dirty="0">
              <a:latin typeface="Khmer OS Battambang" panose="02000500000000020004" pitchFamily="2" charset="0"/>
              <a:cs typeface="Khmer OS Battambang" panose="02000500000000020004" pitchFamily="2" charset="0"/>
            </a:endParaRPr>
          </a:p>
        </p:txBody>
      </p:sp>
      <p:sp>
        <p:nvSpPr>
          <p:cNvPr id="7" name="Content Placeholder 6"/>
          <p:cNvSpPr>
            <a:spLocks noGrp="1"/>
          </p:cNvSpPr>
          <p:nvPr>
            <p:ph sz="quarter" idx="13"/>
          </p:nvPr>
        </p:nvSpPr>
        <p:spPr>
          <a:xfrm>
            <a:off x="444306" y="1574163"/>
            <a:ext cx="9487300" cy="5674130"/>
          </a:xfrm>
        </p:spPr>
        <p:txBody>
          <a:bodyPr>
            <a:noAutofit/>
          </a:bodyPr>
          <a:lstStyle/>
          <a:p>
            <a:pPr marL="457200" indent="-457200">
              <a:lnSpc>
                <a:spcPct val="150000"/>
              </a:lnSpc>
              <a:buAutoNum type="arabicPeriod"/>
            </a:pPr>
            <a:r>
              <a:rPr lang="ca-ES" sz="2400" dirty="0" smtClean="0">
                <a:latin typeface="Khmer OS Battambang" pitchFamily="2" charset="0"/>
                <a:cs typeface="Khmer OS Battambang" pitchFamily="2" charset="0"/>
              </a:rPr>
              <a:t>ស្វែង</a:t>
            </a:r>
            <a:r>
              <a:rPr lang="ca-ES" sz="2400" dirty="0">
                <a:latin typeface="Khmer OS Battambang" pitchFamily="2" charset="0"/>
                <a:cs typeface="Khmer OS Battambang" pitchFamily="2" charset="0"/>
              </a:rPr>
              <a:t>យល់អំពី </a:t>
            </a:r>
            <a:r>
              <a:rPr lang="en-US" sz="2400" dirty="0" smtClean="0">
                <a:latin typeface="Khmer OS Battambang" pitchFamily="2" charset="0"/>
                <a:cs typeface="Khmer OS Battambang" pitchFamily="2" charset="0"/>
              </a:rPr>
              <a:t>Thread</a:t>
            </a:r>
          </a:p>
          <a:p>
            <a:pPr marL="457200" indent="-457200">
              <a:lnSpc>
                <a:spcPct val="150000"/>
              </a:lnSpc>
              <a:buAutoNum type="arabicPeriod"/>
            </a:pPr>
            <a:r>
              <a:rPr lang="km-KH" sz="2400" dirty="0" smtClean="0">
                <a:latin typeface="Khmer OS Battambang" pitchFamily="2" charset="0"/>
                <a:cs typeface="Khmer OS Battambang" pitchFamily="2" charset="0"/>
              </a:rPr>
              <a:t>វិធីសាស្រ្តក្នុងការ </a:t>
            </a:r>
            <a:r>
              <a:rPr lang="en-US" sz="2400" dirty="0" smtClean="0">
                <a:latin typeface="Khmer OS Battambang" pitchFamily="2" charset="0"/>
                <a:cs typeface="Khmer OS Battambang" pitchFamily="2" charset="0"/>
              </a:rPr>
              <a:t>implement thread</a:t>
            </a:r>
          </a:p>
          <a:p>
            <a:pPr marL="457200" indent="-457200">
              <a:lnSpc>
                <a:spcPct val="150000"/>
              </a:lnSpc>
              <a:buAutoNum type="arabicPeriod"/>
            </a:pPr>
            <a:r>
              <a:rPr lang="km-KH" sz="2400" dirty="0" smtClean="0">
                <a:latin typeface="Khmer OS Battambang" pitchFamily="2" charset="0"/>
                <a:cs typeface="Khmer OS Battambang" pitchFamily="2" charset="0"/>
              </a:rPr>
              <a:t>ស្វែងយល់អំពី </a:t>
            </a:r>
            <a:r>
              <a:rPr lang="en-US" sz="2400" dirty="0" smtClean="0">
                <a:latin typeface="Khmer OS Battambang" pitchFamily="2" charset="0"/>
                <a:cs typeface="Khmer OS Battambang" pitchFamily="2" charset="0"/>
              </a:rPr>
              <a:t>Method of Thread</a:t>
            </a:r>
          </a:p>
          <a:p>
            <a:pPr marL="0" indent="0">
              <a:lnSpc>
                <a:spcPct val="150000"/>
              </a:lnSpc>
              <a:buNone/>
            </a:pPr>
            <a:endParaRPr lang="km-KH" sz="2400" dirty="0">
              <a:latin typeface="Khmer OS Battambang" pitchFamily="2" charset="0"/>
              <a:cs typeface="Khmer OS Battambang" pitchFamily="2" charset="0"/>
            </a:endParaRPr>
          </a:p>
        </p:txBody>
      </p:sp>
    </p:spTree>
    <p:extLst>
      <p:ext uri="{BB962C8B-B14F-4D97-AF65-F5344CB8AC3E}">
        <p14:creationId xmlns:p14="http://schemas.microsoft.com/office/powerpoint/2010/main" val="2251094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27" y="317707"/>
            <a:ext cx="10994127" cy="1014664"/>
          </a:xfrm>
        </p:spPr>
        <p:txBody>
          <a:bodyPr>
            <a:normAutofit/>
          </a:bodyPr>
          <a:lstStyle/>
          <a:p>
            <a:r>
              <a:rPr lang="ca-ES" sz="2800" dirty="0">
                <a:solidFill>
                  <a:srgbClr val="003399"/>
                </a:solidFill>
                <a:latin typeface="Arial Black" panose="020B0A04020102020204" pitchFamily="34" charset="0"/>
                <a:cs typeface="Khmer OS Muol Light" panose="02000500000000020004" pitchFamily="2" charset="0"/>
              </a:rPr>
              <a:t>1. ស្វែងយល់អំពី </a:t>
            </a:r>
            <a:r>
              <a:rPr lang="en-US" sz="2800" dirty="0">
                <a:solidFill>
                  <a:srgbClr val="003399"/>
                </a:solidFill>
                <a:latin typeface="Arial Black" panose="020B0A04020102020204" pitchFamily="34" charset="0"/>
                <a:cs typeface="Khmer OS Muol Light" panose="02000500000000020004" pitchFamily="2" charset="0"/>
              </a:rPr>
              <a:t>Threads</a:t>
            </a:r>
            <a:endParaRPr lang="en-US" sz="2800" dirty="0">
              <a:latin typeface="Arial Black" panose="020B0A04020102020204" pitchFamily="34" charset="0"/>
            </a:endParaRPr>
          </a:p>
        </p:txBody>
      </p:sp>
      <p:sp>
        <p:nvSpPr>
          <p:cNvPr id="3" name="Rectangle 2"/>
          <p:cNvSpPr/>
          <p:nvPr/>
        </p:nvSpPr>
        <p:spPr>
          <a:xfrm>
            <a:off x="651164" y="4008836"/>
            <a:ext cx="6096000" cy="369332"/>
          </a:xfrm>
          <a:prstGeom prst="rect">
            <a:avLst/>
          </a:prstGeom>
        </p:spPr>
        <p:txBody>
          <a:bodyPr>
            <a:spAutoFit/>
          </a:bodyPr>
          <a:lstStyle/>
          <a:p>
            <a:pPr lvl="1">
              <a:spcBef>
                <a:spcPct val="60000"/>
              </a:spcBef>
            </a:pPr>
            <a:endParaRPr lang="en-US" altLang="en-US" b="1" dirty="0"/>
          </a:p>
        </p:txBody>
      </p:sp>
      <p:sp>
        <p:nvSpPr>
          <p:cNvPr id="5" name="TextBox 4"/>
          <p:cNvSpPr txBox="1"/>
          <p:nvPr/>
        </p:nvSpPr>
        <p:spPr>
          <a:xfrm>
            <a:off x="2622811" y="1332371"/>
            <a:ext cx="6211957" cy="646331"/>
          </a:xfrm>
          <a:prstGeom prst="rect">
            <a:avLst/>
          </a:prstGeom>
          <a:noFill/>
        </p:spPr>
        <p:txBody>
          <a:bodyPr wrap="none" rtlCol="0">
            <a:spAutoFit/>
          </a:bodyPr>
          <a:lstStyle/>
          <a:p>
            <a:r>
              <a:rPr lang="en-US" sz="3600" b="1" dirty="0">
                <a:ln w="6600">
                  <a:solidFill>
                    <a:schemeClr val="accent2"/>
                  </a:solidFill>
                  <a:prstDash val="solid"/>
                </a:ln>
                <a:solidFill>
                  <a:srgbClr val="FFFFFF"/>
                </a:solidFill>
                <a:effectLst>
                  <a:outerShdw dist="38100" dir="2700000" algn="tl" rotWithShape="0">
                    <a:schemeClr val="accent2"/>
                  </a:outerShdw>
                </a:effectLst>
              </a:rPr>
              <a:t>Multitasking-Multithreading</a:t>
            </a:r>
          </a:p>
        </p:txBody>
      </p:sp>
      <p:sp>
        <p:nvSpPr>
          <p:cNvPr id="8" name="Rectangle 7"/>
          <p:cNvSpPr/>
          <p:nvPr/>
        </p:nvSpPr>
        <p:spPr>
          <a:xfrm>
            <a:off x="6385034" y="5194820"/>
            <a:ext cx="5121332" cy="145822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lnSpc>
                <a:spcPct val="150000"/>
              </a:lnSpc>
            </a:pPr>
            <a:r>
              <a:rPr lang="km-KH" sz="2200" dirty="0">
                <a:latin typeface="Khmer OS Battambang" panose="02000500000000020004" pitchFamily="2" charset="0"/>
                <a:cs typeface="Khmer OS Battambang" panose="02000500000000020004" pitchFamily="2" charset="0"/>
              </a:rPr>
              <a:t>មានសមត្ថភាពដើម្បីចាប់ផ្តើមដំណើរការនៅកម្មវិធីជាច្រើន</a:t>
            </a:r>
            <a:r>
              <a:rPr lang="en-US" sz="2200" dirty="0">
                <a:latin typeface="Khmer OS Battambang" panose="02000500000000020004" pitchFamily="2" charset="0"/>
                <a:cs typeface="Khmer OS Battambang" panose="02000500000000020004" pitchFamily="2" charset="0"/>
              </a:rPr>
              <a:t> - Multithreading</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2069" y="1953608"/>
            <a:ext cx="5448277" cy="3008249"/>
          </a:xfrm>
          <a:prstGeom prst="rect">
            <a:avLst/>
          </a:prstGeom>
        </p:spPr>
      </p:pic>
      <p:sp>
        <p:nvSpPr>
          <p:cNvPr id="13" name="Rectangle 12"/>
          <p:cNvSpPr/>
          <p:nvPr/>
        </p:nvSpPr>
        <p:spPr>
          <a:xfrm>
            <a:off x="651164" y="5194820"/>
            <a:ext cx="5260905" cy="145822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Khmer OS Battambang" panose="02000500000000020004" pitchFamily="2" charset="0"/>
              <a:cs typeface="Khmer OS Battambang" panose="02000500000000020004" pitchFamily="2" charset="0"/>
            </a:endParaRPr>
          </a:p>
          <a:p>
            <a:pPr algn="ctr">
              <a:lnSpc>
                <a:spcPct val="150000"/>
              </a:lnSpc>
            </a:pPr>
            <a:r>
              <a:rPr lang="km-KH" sz="2200" dirty="0">
                <a:latin typeface="Khmer OS Battambang" panose="02000500000000020004" pitchFamily="2" charset="0"/>
                <a:cs typeface="Khmer OS Battambang" panose="02000500000000020004" pitchFamily="2" charset="0"/>
              </a:rPr>
              <a:t>ធ្វើកិច្ចការជាច្រើនក្នុងពេលតែមួយ</a:t>
            </a:r>
            <a:r>
              <a:rPr lang="en-US" sz="2200" dirty="0">
                <a:latin typeface="Khmer OS Battambang" panose="02000500000000020004" pitchFamily="2" charset="0"/>
                <a:cs typeface="Khmer OS Battambang" panose="02000500000000020004" pitchFamily="2" charset="0"/>
              </a:rPr>
              <a:t> - Multitasking</a:t>
            </a:r>
          </a:p>
          <a:p>
            <a:pPr algn="ctr"/>
            <a:endParaRPr lang="en-US" dirty="0"/>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164" y="1978702"/>
            <a:ext cx="5103250" cy="2854127"/>
          </a:xfrm>
          <a:prstGeom prst="rect">
            <a:avLst/>
          </a:prstGeom>
        </p:spPr>
      </p:pic>
    </p:spTree>
    <p:extLst>
      <p:ext uri="{BB962C8B-B14F-4D97-AF65-F5344CB8AC3E}">
        <p14:creationId xmlns:p14="http://schemas.microsoft.com/office/powerpoint/2010/main" val="3833679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27" y="317707"/>
            <a:ext cx="10994127" cy="1014664"/>
          </a:xfrm>
        </p:spPr>
        <p:txBody>
          <a:bodyPr>
            <a:normAutofit/>
          </a:bodyPr>
          <a:lstStyle/>
          <a:p>
            <a:r>
              <a:rPr lang="ca-ES" sz="2800" dirty="0">
                <a:solidFill>
                  <a:srgbClr val="003399"/>
                </a:solidFill>
                <a:latin typeface="Arial Black" panose="020B0A04020102020204" pitchFamily="34" charset="0"/>
                <a:cs typeface="Khmer OS Muol Light" panose="02000500000000020004" pitchFamily="2" charset="0"/>
              </a:rPr>
              <a:t>1. ស្វែងយល់អំពី </a:t>
            </a:r>
            <a:r>
              <a:rPr lang="en-US" sz="2800" dirty="0">
                <a:solidFill>
                  <a:srgbClr val="003399"/>
                </a:solidFill>
                <a:latin typeface="Arial Black" panose="020B0A04020102020204" pitchFamily="34" charset="0"/>
                <a:cs typeface="Khmer OS Muol Light" panose="02000500000000020004" pitchFamily="2" charset="0"/>
              </a:rPr>
              <a:t>Threads</a:t>
            </a:r>
            <a:endParaRPr lang="en-US" sz="2800" dirty="0">
              <a:latin typeface="Arial Black" panose="020B0A04020102020204" pitchFamily="34" charset="0"/>
            </a:endParaRPr>
          </a:p>
        </p:txBody>
      </p:sp>
      <p:sp>
        <p:nvSpPr>
          <p:cNvPr id="3" name="Rectangle 2"/>
          <p:cNvSpPr/>
          <p:nvPr/>
        </p:nvSpPr>
        <p:spPr>
          <a:xfrm>
            <a:off x="651164" y="4008836"/>
            <a:ext cx="6096000" cy="369332"/>
          </a:xfrm>
          <a:prstGeom prst="rect">
            <a:avLst/>
          </a:prstGeom>
        </p:spPr>
        <p:txBody>
          <a:bodyPr>
            <a:spAutoFit/>
          </a:bodyPr>
          <a:lstStyle/>
          <a:p>
            <a:pPr lvl="1">
              <a:spcBef>
                <a:spcPct val="60000"/>
              </a:spcBef>
            </a:pPr>
            <a:endParaRPr lang="en-US" altLang="en-US" b="1" dirty="0"/>
          </a:p>
        </p:txBody>
      </p:sp>
      <p:sp>
        <p:nvSpPr>
          <p:cNvPr id="5" name="Rectangle 4"/>
          <p:cNvSpPr/>
          <p:nvPr/>
        </p:nvSpPr>
        <p:spPr>
          <a:xfrm>
            <a:off x="1148907" y="1707038"/>
            <a:ext cx="9159765" cy="7252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Computer Game </a:t>
            </a:r>
            <a:r>
              <a:rPr lang="km-KH" sz="2200" dirty="0">
                <a:latin typeface="Khmer OS Battambang" panose="02000500000000020004" pitchFamily="2" charset="0"/>
                <a:cs typeface="Khmer OS Battambang" panose="02000500000000020004" pitchFamily="2" charset="0"/>
              </a:rPr>
              <a:t>ជាឧទាហរណ៍ដល់ល្អសំរាប់</a:t>
            </a:r>
            <a:r>
              <a:rPr lang="en-US" sz="2200" dirty="0">
                <a:latin typeface="Khmer OS Battambang" panose="02000500000000020004" pitchFamily="2" charset="0"/>
                <a:cs typeface="Khmer OS Battambang" panose="02000500000000020004" pitchFamily="2" charset="0"/>
              </a:rPr>
              <a:t> Multithreading </a:t>
            </a:r>
            <a:r>
              <a:rPr lang="km-KH" sz="2200" dirty="0">
                <a:latin typeface="Khmer OS Battambang" panose="02000500000000020004" pitchFamily="2" charset="0"/>
                <a:cs typeface="Khmer OS Battambang" panose="02000500000000020004" pitchFamily="2" charset="0"/>
              </a:rPr>
              <a:t>។ </a:t>
            </a:r>
            <a:endParaRPr lang="en-US" sz="2200" dirty="0">
              <a:latin typeface="Khmer OS Battambang" panose="02000500000000020004" pitchFamily="2" charset="0"/>
              <a:cs typeface="Khmer OS Battambang" panose="02000500000000020004" pitchFamily="2"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164" y="2806919"/>
            <a:ext cx="4756408" cy="3095249"/>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91854" y="2806919"/>
            <a:ext cx="4686808" cy="3048001"/>
          </a:xfrm>
          <a:prstGeom prst="rect">
            <a:avLst/>
          </a:prstGeom>
        </p:spPr>
      </p:pic>
    </p:spTree>
    <p:extLst>
      <p:ext uri="{BB962C8B-B14F-4D97-AF65-F5344CB8AC3E}">
        <p14:creationId xmlns:p14="http://schemas.microsoft.com/office/powerpoint/2010/main" val="404358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880" t="-6553" r="-880" b="6553"/>
          <a:stretch/>
        </p:blipFill>
        <p:spPr>
          <a:xfrm>
            <a:off x="5728790" y="1765737"/>
            <a:ext cx="6321973" cy="4628981"/>
          </a:xfrm>
          <a:prstGeom prst="rect">
            <a:avLst/>
          </a:prstGeom>
        </p:spPr>
      </p:pic>
      <p:sp>
        <p:nvSpPr>
          <p:cNvPr id="2" name="Title 1"/>
          <p:cNvSpPr>
            <a:spLocks noGrp="1"/>
          </p:cNvSpPr>
          <p:nvPr>
            <p:ph type="title"/>
          </p:nvPr>
        </p:nvSpPr>
        <p:spPr>
          <a:xfrm>
            <a:off x="231727" y="317707"/>
            <a:ext cx="10994127" cy="1014664"/>
          </a:xfrm>
        </p:spPr>
        <p:txBody>
          <a:bodyPr>
            <a:normAutofit/>
          </a:bodyPr>
          <a:lstStyle/>
          <a:p>
            <a:r>
              <a:rPr lang="ca-ES" sz="2800" dirty="0">
                <a:solidFill>
                  <a:srgbClr val="003399"/>
                </a:solidFill>
                <a:latin typeface="Arial Black" panose="020B0A04020102020204" pitchFamily="34" charset="0"/>
                <a:cs typeface="Khmer OS Muol Light" panose="02000500000000020004" pitchFamily="2" charset="0"/>
              </a:rPr>
              <a:t>1. ស្វែងយល់អំពី </a:t>
            </a:r>
            <a:r>
              <a:rPr lang="en-US" sz="2800" dirty="0">
                <a:solidFill>
                  <a:srgbClr val="003399"/>
                </a:solidFill>
                <a:latin typeface="Arial Black" panose="020B0A04020102020204" pitchFamily="34" charset="0"/>
                <a:cs typeface="Khmer OS Muol Light" panose="02000500000000020004" pitchFamily="2" charset="0"/>
              </a:rPr>
              <a:t>Threads</a:t>
            </a:r>
            <a:endParaRPr lang="en-US" sz="2800" dirty="0">
              <a:latin typeface="Arial Black" panose="020B0A04020102020204" pitchFamily="34" charset="0"/>
            </a:endParaRPr>
          </a:p>
        </p:txBody>
      </p:sp>
      <p:sp>
        <p:nvSpPr>
          <p:cNvPr id="3" name="Rectangle 2"/>
          <p:cNvSpPr/>
          <p:nvPr/>
        </p:nvSpPr>
        <p:spPr>
          <a:xfrm>
            <a:off x="651164" y="4008836"/>
            <a:ext cx="6096000" cy="369332"/>
          </a:xfrm>
          <a:prstGeom prst="rect">
            <a:avLst/>
          </a:prstGeom>
        </p:spPr>
        <p:txBody>
          <a:bodyPr>
            <a:spAutoFit/>
          </a:bodyPr>
          <a:lstStyle/>
          <a:p>
            <a:pPr lvl="1">
              <a:spcBef>
                <a:spcPct val="60000"/>
              </a:spcBef>
            </a:pPr>
            <a:endParaRPr lang="en-US" altLang="en-US" b="1" dirty="0"/>
          </a:p>
        </p:txBody>
      </p:sp>
      <p:sp>
        <p:nvSpPr>
          <p:cNvPr id="8" name="TextBox 7"/>
          <p:cNvSpPr txBox="1"/>
          <p:nvPr/>
        </p:nvSpPr>
        <p:spPr>
          <a:xfrm>
            <a:off x="4587765" y="1560174"/>
            <a:ext cx="3310522" cy="461665"/>
          </a:xfrm>
          <a:prstGeom prst="rect">
            <a:avLst/>
          </a:prstGeom>
          <a:noFill/>
        </p:spPr>
        <p:txBody>
          <a:bodyPr wrap="none" rtlCol="0">
            <a:spAutoFit/>
          </a:bodyPr>
          <a:lstStyle/>
          <a:p>
            <a:r>
              <a:rPr lang="en-US" sz="2400" dirty="0"/>
              <a:t>Thread </a:t>
            </a:r>
            <a:r>
              <a:rPr lang="km-KH" sz="2400" dirty="0">
                <a:latin typeface="Khmer OS Battambang" panose="02000500000000020004" pitchFamily="2" charset="0"/>
                <a:cs typeface="Khmer OS Battambang" panose="02000500000000020004" pitchFamily="2" charset="0"/>
              </a:rPr>
              <a:t>តើពួកវាជាអ្វីដែរ?</a:t>
            </a:r>
            <a:endParaRPr lang="en-US" sz="2400" dirty="0">
              <a:latin typeface="Khmer OS Battambang" panose="02000500000000020004" pitchFamily="2" charset="0"/>
              <a:cs typeface="Khmer OS Battambang" panose="02000500000000020004" pitchFamily="2" charset="0"/>
            </a:endParaRP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40082" r="9664"/>
          <a:stretch/>
        </p:blipFill>
        <p:spPr>
          <a:xfrm>
            <a:off x="231728" y="2021839"/>
            <a:ext cx="5317734" cy="4372879"/>
          </a:xfrm>
          <a:prstGeom prst="rect">
            <a:avLst/>
          </a:prstGeom>
        </p:spPr>
      </p:pic>
    </p:spTree>
    <p:extLst>
      <p:ext uri="{BB962C8B-B14F-4D97-AF65-F5344CB8AC3E}">
        <p14:creationId xmlns:p14="http://schemas.microsoft.com/office/powerpoint/2010/main" val="4049605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27" y="317707"/>
            <a:ext cx="10994127" cy="1014664"/>
          </a:xfrm>
        </p:spPr>
        <p:txBody>
          <a:bodyPr>
            <a:normAutofit/>
          </a:bodyPr>
          <a:lstStyle/>
          <a:p>
            <a:r>
              <a:rPr lang="ca-ES" sz="2800" dirty="0">
                <a:solidFill>
                  <a:srgbClr val="003399"/>
                </a:solidFill>
                <a:latin typeface="Arial Black" panose="020B0A04020102020204" pitchFamily="34" charset="0"/>
                <a:cs typeface="Khmer OS Muol Light" panose="02000500000000020004" pitchFamily="2" charset="0"/>
              </a:rPr>
              <a:t>1. ស្វែងយល់អំពី </a:t>
            </a:r>
            <a:r>
              <a:rPr lang="en-US" sz="2800" dirty="0">
                <a:solidFill>
                  <a:srgbClr val="003399"/>
                </a:solidFill>
                <a:latin typeface="Arial Black" panose="020B0A04020102020204" pitchFamily="34" charset="0"/>
                <a:cs typeface="Khmer OS Muol Light" panose="02000500000000020004" pitchFamily="2" charset="0"/>
              </a:rPr>
              <a:t>Threads</a:t>
            </a:r>
            <a:endParaRPr lang="en-US" sz="2800" dirty="0">
              <a:latin typeface="Arial Black" panose="020B0A04020102020204" pitchFamily="34" charset="0"/>
            </a:endParaRPr>
          </a:p>
        </p:txBody>
      </p:sp>
      <p:sp>
        <p:nvSpPr>
          <p:cNvPr id="3" name="Rectangle 2"/>
          <p:cNvSpPr/>
          <p:nvPr/>
        </p:nvSpPr>
        <p:spPr>
          <a:xfrm>
            <a:off x="-41389" y="4056132"/>
            <a:ext cx="6096000" cy="369332"/>
          </a:xfrm>
          <a:prstGeom prst="rect">
            <a:avLst/>
          </a:prstGeom>
        </p:spPr>
        <p:txBody>
          <a:bodyPr>
            <a:spAutoFit/>
          </a:bodyPr>
          <a:lstStyle/>
          <a:p>
            <a:pPr lvl="1">
              <a:spcBef>
                <a:spcPct val="60000"/>
              </a:spcBef>
            </a:pPr>
            <a:endParaRPr lang="en-US" altLang="en-US" b="1" dirty="0"/>
          </a:p>
        </p:txBody>
      </p:sp>
      <p:sp>
        <p:nvSpPr>
          <p:cNvPr id="4" name="TextBox 3"/>
          <p:cNvSpPr txBox="1"/>
          <p:nvPr/>
        </p:nvSpPr>
        <p:spPr>
          <a:xfrm>
            <a:off x="5588629" y="1483604"/>
            <a:ext cx="1321196" cy="461665"/>
          </a:xfrm>
          <a:prstGeom prst="rect">
            <a:avLst/>
          </a:prstGeom>
          <a:noFill/>
        </p:spPr>
        <p:txBody>
          <a:bodyPr wrap="none" rtlCol="0">
            <a:spAutoFit/>
          </a:bodyPr>
          <a:lstStyle/>
          <a:p>
            <a:r>
              <a:rPr lang="en-US" sz="2400" dirty="0">
                <a:latin typeface="Khmer OS Battambang" panose="02000500000000020004" pitchFamily="2" charset="0"/>
                <a:cs typeface="Khmer OS Battambang" panose="02000500000000020004" pitchFamily="2" charset="0"/>
              </a:rPr>
              <a:t>Threads</a:t>
            </a:r>
          </a:p>
        </p:txBody>
      </p:sp>
      <p:sp>
        <p:nvSpPr>
          <p:cNvPr id="5" name="Rectangle 4"/>
          <p:cNvSpPr/>
          <p:nvPr/>
        </p:nvSpPr>
        <p:spPr>
          <a:xfrm>
            <a:off x="1934917" y="4237319"/>
            <a:ext cx="9301655" cy="87174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dirty="0"/>
              <a:t>Thread </a:t>
            </a:r>
            <a:r>
              <a:rPr lang="km-KH" sz="2200" dirty="0">
                <a:latin typeface="Khmer OS Battambang" panose="02000500000000020004" pitchFamily="2" charset="0"/>
                <a:cs typeface="Khmer OS Battambang" panose="02000500000000020004" pitchFamily="2" charset="0"/>
              </a:rPr>
              <a:t>ប្រៀបដូចជាចរន្តអគ្គិសនីដែលចំលងតាមខ្សែទៅកាន់ឧបករណ៍ប្រើប្រាស់ ។</a:t>
            </a:r>
            <a:endParaRPr lang="en-US" sz="2200" dirty="0">
              <a:latin typeface="Khmer OS Battambang" panose="02000500000000020004" pitchFamily="2" charset="0"/>
              <a:cs typeface="Khmer OS Battambang" panose="02000500000000020004" pitchFamily="2" charset="0"/>
            </a:endParaRPr>
          </a:p>
        </p:txBody>
      </p:sp>
      <p:cxnSp>
        <p:nvCxnSpPr>
          <p:cNvPr id="7" name="Curved Connector 6"/>
          <p:cNvCxnSpPr/>
          <p:nvPr/>
        </p:nvCxnSpPr>
        <p:spPr>
          <a:xfrm>
            <a:off x="927829" y="3054040"/>
            <a:ext cx="2078782" cy="263379"/>
          </a:xfrm>
          <a:prstGeom prst="curvedConnector3">
            <a:avLst/>
          </a:prstGeom>
        </p:spPr>
        <p:style>
          <a:lnRef idx="1">
            <a:schemeClr val="dk1"/>
          </a:lnRef>
          <a:fillRef idx="0">
            <a:schemeClr val="dk1"/>
          </a:fillRef>
          <a:effectRef idx="0">
            <a:schemeClr val="dk1"/>
          </a:effectRef>
          <a:fontRef idx="minor">
            <a:schemeClr val="tx1"/>
          </a:fontRef>
        </p:style>
      </p:cxnSp>
      <p:cxnSp>
        <p:nvCxnSpPr>
          <p:cNvPr id="9" name="Curved Connector 8"/>
          <p:cNvCxnSpPr/>
          <p:nvPr/>
        </p:nvCxnSpPr>
        <p:spPr>
          <a:xfrm>
            <a:off x="880531" y="3136039"/>
            <a:ext cx="2079564" cy="242679"/>
          </a:xfrm>
          <a:prstGeom prst="curvedConnector3">
            <a:avLst/>
          </a:prstGeom>
        </p:spPr>
        <p:style>
          <a:lnRef idx="1">
            <a:schemeClr val="accent4"/>
          </a:lnRef>
          <a:fillRef idx="0">
            <a:schemeClr val="accent4"/>
          </a:fillRef>
          <a:effectRef idx="0">
            <a:schemeClr val="accent4"/>
          </a:effectRef>
          <a:fontRef idx="minor">
            <a:schemeClr val="tx1"/>
          </a:fontRef>
        </p:style>
      </p:cxnSp>
      <p:cxnSp>
        <p:nvCxnSpPr>
          <p:cNvPr id="12" name="Curved Connector 11"/>
          <p:cNvCxnSpPr/>
          <p:nvPr/>
        </p:nvCxnSpPr>
        <p:spPr>
          <a:xfrm>
            <a:off x="815926" y="2940809"/>
            <a:ext cx="2237983" cy="309840"/>
          </a:xfrm>
          <a:prstGeom prst="curvedConnector3">
            <a:avLst/>
          </a:prstGeom>
        </p:spPr>
        <p:style>
          <a:lnRef idx="1">
            <a:schemeClr val="accent2"/>
          </a:lnRef>
          <a:fillRef idx="0">
            <a:schemeClr val="accent2"/>
          </a:fillRef>
          <a:effectRef idx="0">
            <a:schemeClr val="accent2"/>
          </a:effectRef>
          <a:fontRef idx="minor">
            <a:schemeClr val="tx1"/>
          </a:fontRef>
        </p:style>
      </p:cxn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90469" y="2639557"/>
            <a:ext cx="1436400" cy="848374"/>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970430" y="2140896"/>
            <a:ext cx="1144646" cy="1724203"/>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2498647" y="1890022"/>
            <a:ext cx="1407261" cy="1795708"/>
          </a:xfrm>
          <a:prstGeom prst="rect">
            <a:avLst/>
          </a:prstGeom>
        </p:spPr>
      </p:pic>
      <p:cxnSp>
        <p:nvCxnSpPr>
          <p:cNvPr id="16" name="Curved Connector 15"/>
          <p:cNvCxnSpPr/>
          <p:nvPr/>
        </p:nvCxnSpPr>
        <p:spPr>
          <a:xfrm>
            <a:off x="3398871" y="3307766"/>
            <a:ext cx="2419735" cy="287327"/>
          </a:xfrm>
          <a:prstGeom prst="curvedConnector3">
            <a:avLst/>
          </a:prstGeom>
        </p:spPr>
        <p:style>
          <a:lnRef idx="1">
            <a:schemeClr val="dk1"/>
          </a:lnRef>
          <a:fillRef idx="0">
            <a:schemeClr val="dk1"/>
          </a:fillRef>
          <a:effectRef idx="0">
            <a:schemeClr val="dk1"/>
          </a:effectRef>
          <a:fontRef idx="minor">
            <a:schemeClr val="tx1"/>
          </a:fontRef>
        </p:style>
      </p:cxnSp>
      <p:cxnSp>
        <p:nvCxnSpPr>
          <p:cNvPr id="17" name="Curved Connector 16"/>
          <p:cNvCxnSpPr/>
          <p:nvPr/>
        </p:nvCxnSpPr>
        <p:spPr>
          <a:xfrm>
            <a:off x="3352355" y="3353300"/>
            <a:ext cx="2466251" cy="320766"/>
          </a:xfrm>
          <a:prstGeom prst="curvedConnector3">
            <a:avLst/>
          </a:prstGeom>
        </p:spPr>
        <p:style>
          <a:lnRef idx="1">
            <a:schemeClr val="accent4"/>
          </a:lnRef>
          <a:fillRef idx="0">
            <a:schemeClr val="accent4"/>
          </a:fillRef>
          <a:effectRef idx="0">
            <a:schemeClr val="accent4"/>
          </a:effectRef>
          <a:fontRef idx="minor">
            <a:schemeClr val="tx1"/>
          </a:fontRef>
        </p:style>
      </p:cxnSp>
      <p:cxnSp>
        <p:nvCxnSpPr>
          <p:cNvPr id="18" name="Curved Connector 17"/>
          <p:cNvCxnSpPr/>
          <p:nvPr/>
        </p:nvCxnSpPr>
        <p:spPr>
          <a:xfrm>
            <a:off x="3446169" y="3225231"/>
            <a:ext cx="2372437" cy="288452"/>
          </a:xfrm>
          <a:prstGeom prst="curvedConnector3">
            <a:avLst>
              <a:gd name="adj1" fmla="val 50000"/>
            </a:avLst>
          </a:prstGeom>
        </p:spPr>
        <p:style>
          <a:lnRef idx="1">
            <a:schemeClr val="accent2"/>
          </a:lnRef>
          <a:fillRef idx="0">
            <a:schemeClr val="accent2"/>
          </a:fillRef>
          <a:effectRef idx="0">
            <a:schemeClr val="accent2"/>
          </a:effectRef>
          <a:fontRef idx="minor">
            <a:schemeClr val="tx1"/>
          </a:fontRef>
        </p:style>
      </p:cxnSp>
      <p:cxnSp>
        <p:nvCxnSpPr>
          <p:cNvPr id="29" name="Curved Connector 28"/>
          <p:cNvCxnSpPr/>
          <p:nvPr/>
        </p:nvCxnSpPr>
        <p:spPr>
          <a:xfrm rot="10800000" flipV="1">
            <a:off x="7076050" y="3275967"/>
            <a:ext cx="1545950" cy="328089"/>
          </a:xfrm>
          <a:prstGeom prst="curvedConnector3">
            <a:avLst/>
          </a:prstGeom>
        </p:spPr>
        <p:style>
          <a:lnRef idx="1">
            <a:schemeClr val="dk1"/>
          </a:lnRef>
          <a:fillRef idx="0">
            <a:schemeClr val="dk1"/>
          </a:fillRef>
          <a:effectRef idx="0">
            <a:schemeClr val="dk1"/>
          </a:effectRef>
          <a:fontRef idx="minor">
            <a:schemeClr val="tx1"/>
          </a:fontRef>
        </p:style>
      </p:cxnSp>
      <p:cxnSp>
        <p:nvCxnSpPr>
          <p:cNvPr id="30" name="Curved Connector 29"/>
          <p:cNvCxnSpPr/>
          <p:nvPr/>
        </p:nvCxnSpPr>
        <p:spPr>
          <a:xfrm rot="10800000" flipV="1">
            <a:off x="7154102" y="3346888"/>
            <a:ext cx="1467898" cy="298346"/>
          </a:xfrm>
          <a:prstGeom prst="curvedConnector3">
            <a:avLst/>
          </a:prstGeom>
        </p:spPr>
        <p:style>
          <a:lnRef idx="1">
            <a:schemeClr val="accent4"/>
          </a:lnRef>
          <a:fillRef idx="0">
            <a:schemeClr val="accent4"/>
          </a:fillRef>
          <a:effectRef idx="0">
            <a:schemeClr val="accent4"/>
          </a:effectRef>
          <a:fontRef idx="minor">
            <a:schemeClr val="tx1"/>
          </a:fontRef>
        </p:style>
      </p:cxnSp>
      <p:cxnSp>
        <p:nvCxnSpPr>
          <p:cNvPr id="31" name="Curved Connector 30"/>
          <p:cNvCxnSpPr/>
          <p:nvPr/>
        </p:nvCxnSpPr>
        <p:spPr>
          <a:xfrm rot="10800000" flipV="1">
            <a:off x="7076050" y="3219023"/>
            <a:ext cx="1545950" cy="319390"/>
          </a:xfrm>
          <a:prstGeom prst="curvedConnector3">
            <a:avLst>
              <a:gd name="adj1" fmla="val 50000"/>
            </a:avLst>
          </a:prstGeom>
        </p:spPr>
        <p:style>
          <a:lnRef idx="1">
            <a:schemeClr val="accent2"/>
          </a:lnRef>
          <a:fillRef idx="0">
            <a:schemeClr val="accent2"/>
          </a:fillRef>
          <a:effectRef idx="0">
            <a:schemeClr val="accent2"/>
          </a:effectRef>
          <a:fontRef idx="minor">
            <a:schemeClr val="tx1"/>
          </a:fontRef>
        </p:style>
      </p:cxnSp>
      <p:cxnSp>
        <p:nvCxnSpPr>
          <p:cNvPr id="42" name="Curved Connector 41"/>
          <p:cNvCxnSpPr/>
          <p:nvPr/>
        </p:nvCxnSpPr>
        <p:spPr>
          <a:xfrm>
            <a:off x="9950040" y="3119683"/>
            <a:ext cx="1874098" cy="130966"/>
          </a:xfrm>
          <a:prstGeom prst="curvedConnector3">
            <a:avLst/>
          </a:prstGeom>
        </p:spPr>
        <p:style>
          <a:lnRef idx="1">
            <a:schemeClr val="dk1"/>
          </a:lnRef>
          <a:fillRef idx="0">
            <a:schemeClr val="dk1"/>
          </a:fillRef>
          <a:effectRef idx="0">
            <a:schemeClr val="dk1"/>
          </a:effectRef>
          <a:fontRef idx="minor">
            <a:schemeClr val="tx1"/>
          </a:fontRef>
        </p:style>
      </p:cxnSp>
      <p:cxnSp>
        <p:nvCxnSpPr>
          <p:cNvPr id="43" name="Curved Connector 42"/>
          <p:cNvCxnSpPr/>
          <p:nvPr/>
        </p:nvCxnSpPr>
        <p:spPr>
          <a:xfrm>
            <a:off x="9981571" y="3217414"/>
            <a:ext cx="1842567" cy="135886"/>
          </a:xfrm>
          <a:prstGeom prst="curvedConnector3">
            <a:avLst/>
          </a:prstGeom>
        </p:spPr>
        <p:style>
          <a:lnRef idx="1">
            <a:schemeClr val="accent4"/>
          </a:lnRef>
          <a:fillRef idx="0">
            <a:schemeClr val="accent4"/>
          </a:fillRef>
          <a:effectRef idx="0">
            <a:schemeClr val="accent4"/>
          </a:effectRef>
          <a:fontRef idx="minor">
            <a:schemeClr val="tx1"/>
          </a:fontRef>
        </p:style>
      </p:cxnSp>
      <p:cxnSp>
        <p:nvCxnSpPr>
          <p:cNvPr id="44" name="Curved Connector 43"/>
          <p:cNvCxnSpPr/>
          <p:nvPr/>
        </p:nvCxnSpPr>
        <p:spPr>
          <a:xfrm>
            <a:off x="9918509" y="3038200"/>
            <a:ext cx="1905629" cy="117348"/>
          </a:xfrm>
          <a:prstGeom prst="curvedConnector3">
            <a:avLst>
              <a:gd name="adj1" fmla="val 50000"/>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793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27" y="317707"/>
            <a:ext cx="10994127" cy="1014664"/>
          </a:xfrm>
        </p:spPr>
        <p:txBody>
          <a:bodyPr>
            <a:normAutofit/>
          </a:bodyPr>
          <a:lstStyle/>
          <a:p>
            <a:r>
              <a:rPr lang="ca-ES" sz="2800" dirty="0">
                <a:solidFill>
                  <a:srgbClr val="003399"/>
                </a:solidFill>
                <a:latin typeface="Arial Black" panose="020B0A04020102020204" pitchFamily="34" charset="0"/>
                <a:cs typeface="Khmer OS Muol Light" panose="02000500000000020004" pitchFamily="2" charset="0"/>
              </a:rPr>
              <a:t>1. ស្វែងយល់អំពី </a:t>
            </a:r>
            <a:r>
              <a:rPr lang="en-US" sz="2800" dirty="0">
                <a:solidFill>
                  <a:srgbClr val="003399"/>
                </a:solidFill>
                <a:latin typeface="Arial Black" panose="020B0A04020102020204" pitchFamily="34" charset="0"/>
                <a:cs typeface="Khmer OS Muol Light" panose="02000500000000020004" pitchFamily="2" charset="0"/>
              </a:rPr>
              <a:t>Threads</a:t>
            </a:r>
            <a:endParaRPr lang="en-US" sz="2800" dirty="0">
              <a:latin typeface="Arial Black" panose="020B0A04020102020204" pitchFamily="34" charset="0"/>
            </a:endParaRPr>
          </a:p>
        </p:txBody>
      </p:sp>
      <p:sp>
        <p:nvSpPr>
          <p:cNvPr id="4" name="TextBox 3"/>
          <p:cNvSpPr txBox="1"/>
          <p:nvPr/>
        </p:nvSpPr>
        <p:spPr>
          <a:xfrm>
            <a:off x="4627686" y="1468054"/>
            <a:ext cx="3121367" cy="461665"/>
          </a:xfrm>
          <a:prstGeom prst="rect">
            <a:avLst/>
          </a:prstGeom>
          <a:noFill/>
        </p:spPr>
        <p:txBody>
          <a:bodyPr wrap="none" rtlCol="0">
            <a:spAutoFit/>
          </a:bodyPr>
          <a:lstStyle/>
          <a:p>
            <a:r>
              <a:rPr lang="en-US" sz="2400" dirty="0">
                <a:latin typeface="Khmer OS Battambang" panose="02000500000000020004" pitchFamily="2" charset="0"/>
                <a:cs typeface="Khmer OS Battambang" panose="02000500000000020004" pitchFamily="2" charset="0"/>
              </a:rPr>
              <a:t>Process and Threads</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23235" y="4932337"/>
            <a:ext cx="2218358" cy="176359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195" y="2201086"/>
            <a:ext cx="2051638" cy="1641310"/>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42576" y="2065402"/>
            <a:ext cx="1880679" cy="1595202"/>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72213" y="2314026"/>
            <a:ext cx="1725921" cy="1436205"/>
          </a:xfrm>
          <a:prstGeom prst="rect">
            <a:avLst/>
          </a:prstGeom>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78876" y="2406038"/>
            <a:ext cx="1920026" cy="1517134"/>
          </a:xfrm>
          <a:prstGeom prst="rect">
            <a:avLst/>
          </a:prstGeom>
        </p:spPr>
      </p:pic>
      <p:cxnSp>
        <p:nvCxnSpPr>
          <p:cNvPr id="21" name="Elbow Connector 20"/>
          <p:cNvCxnSpPr>
            <a:stCxn id="8" idx="2"/>
            <a:endCxn id="6" idx="1"/>
          </p:cNvCxnSpPr>
          <p:nvPr/>
        </p:nvCxnSpPr>
        <p:spPr>
          <a:xfrm rot="16200000" flipH="1">
            <a:off x="1864255" y="3155154"/>
            <a:ext cx="1971739" cy="3346221"/>
          </a:xfrm>
          <a:prstGeom prst="bentConnector2">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0" name="Elbow Connector 39"/>
          <p:cNvCxnSpPr>
            <a:stCxn id="10" idx="2"/>
            <a:endCxn id="6" idx="0"/>
          </p:cNvCxnSpPr>
          <p:nvPr/>
        </p:nvCxnSpPr>
        <p:spPr>
          <a:xfrm rot="16200000" flipH="1">
            <a:off x="4171799" y="3471721"/>
            <a:ext cx="1271733" cy="1649498"/>
          </a:xfrm>
          <a:prstGeom prst="bentConnector3">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5" name="Elbow Connector 44"/>
          <p:cNvCxnSpPr>
            <a:stCxn id="19" idx="2"/>
            <a:endCxn id="6" idx="3"/>
          </p:cNvCxnSpPr>
          <p:nvPr/>
        </p:nvCxnSpPr>
        <p:spPr>
          <a:xfrm rot="5400000">
            <a:off x="7344760" y="3320005"/>
            <a:ext cx="1890963" cy="3097296"/>
          </a:xfrm>
          <a:prstGeom prst="bentConnector2">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1" name="Elbow Connector 50"/>
          <p:cNvCxnSpPr>
            <a:stCxn id="15" idx="2"/>
          </p:cNvCxnSpPr>
          <p:nvPr/>
        </p:nvCxnSpPr>
        <p:spPr>
          <a:xfrm rot="5400000">
            <a:off x="6070719" y="3867882"/>
            <a:ext cx="1182106" cy="946805"/>
          </a:xfrm>
          <a:prstGeom prst="bentConnector3">
            <a:avLst>
              <a:gd name="adj1" fmla="val 50000"/>
            </a:avLst>
          </a:prstGeom>
          <a:ln>
            <a:tailEnd type="triangle"/>
          </a:ln>
        </p:spPr>
        <p:style>
          <a:lnRef idx="3">
            <a:schemeClr val="accent4"/>
          </a:lnRef>
          <a:fillRef idx="0">
            <a:schemeClr val="accent4"/>
          </a:fillRef>
          <a:effectRef idx="2">
            <a:schemeClr val="accent4"/>
          </a:effectRef>
          <a:fontRef idx="minor">
            <a:schemeClr val="tx1"/>
          </a:fontRef>
        </p:style>
      </p:cxnSp>
      <p:sp>
        <p:nvSpPr>
          <p:cNvPr id="54" name="TextBox 53"/>
          <p:cNvSpPr txBox="1"/>
          <p:nvPr/>
        </p:nvSpPr>
        <p:spPr>
          <a:xfrm rot="5400000">
            <a:off x="946029" y="4247619"/>
            <a:ext cx="1018227" cy="369332"/>
          </a:xfrm>
          <a:prstGeom prst="rect">
            <a:avLst/>
          </a:prstGeom>
          <a:noFill/>
        </p:spPr>
        <p:txBody>
          <a:bodyPr wrap="none" rtlCol="0">
            <a:spAutoFit/>
          </a:bodyPr>
          <a:lstStyle/>
          <a:p>
            <a:r>
              <a:rPr lang="en-US" dirty="0"/>
              <a:t>Process</a:t>
            </a:r>
          </a:p>
        </p:txBody>
      </p:sp>
      <p:sp>
        <p:nvSpPr>
          <p:cNvPr id="55" name="TextBox 54"/>
          <p:cNvSpPr txBox="1"/>
          <p:nvPr/>
        </p:nvSpPr>
        <p:spPr>
          <a:xfrm>
            <a:off x="6272213" y="4388082"/>
            <a:ext cx="1018227" cy="369332"/>
          </a:xfrm>
          <a:prstGeom prst="rect">
            <a:avLst/>
          </a:prstGeom>
          <a:noFill/>
        </p:spPr>
        <p:txBody>
          <a:bodyPr wrap="none" rtlCol="0">
            <a:spAutoFit/>
          </a:bodyPr>
          <a:lstStyle/>
          <a:p>
            <a:r>
              <a:rPr lang="en-US" dirty="0"/>
              <a:t>Process</a:t>
            </a:r>
          </a:p>
        </p:txBody>
      </p:sp>
      <p:sp>
        <p:nvSpPr>
          <p:cNvPr id="56" name="TextBox 55"/>
          <p:cNvSpPr txBox="1"/>
          <p:nvPr/>
        </p:nvSpPr>
        <p:spPr>
          <a:xfrm>
            <a:off x="4167449" y="4432285"/>
            <a:ext cx="1018227" cy="369332"/>
          </a:xfrm>
          <a:prstGeom prst="rect">
            <a:avLst/>
          </a:prstGeom>
          <a:noFill/>
        </p:spPr>
        <p:txBody>
          <a:bodyPr wrap="none" rtlCol="0">
            <a:spAutoFit/>
          </a:bodyPr>
          <a:lstStyle/>
          <a:p>
            <a:r>
              <a:rPr lang="en-US" dirty="0"/>
              <a:t>Process</a:t>
            </a:r>
          </a:p>
        </p:txBody>
      </p:sp>
      <p:sp>
        <p:nvSpPr>
          <p:cNvPr id="57" name="TextBox 56"/>
          <p:cNvSpPr txBox="1"/>
          <p:nvPr/>
        </p:nvSpPr>
        <p:spPr>
          <a:xfrm rot="5400000">
            <a:off x="9029084" y="4502391"/>
            <a:ext cx="1018227" cy="369332"/>
          </a:xfrm>
          <a:prstGeom prst="rect">
            <a:avLst/>
          </a:prstGeom>
          <a:noFill/>
        </p:spPr>
        <p:txBody>
          <a:bodyPr wrap="none" rtlCol="0">
            <a:spAutoFit/>
          </a:bodyPr>
          <a:lstStyle/>
          <a:p>
            <a:r>
              <a:rPr lang="en-US" dirty="0"/>
              <a:t>Process</a:t>
            </a:r>
          </a:p>
        </p:txBody>
      </p:sp>
    </p:spTree>
    <p:extLst>
      <p:ext uri="{BB962C8B-B14F-4D97-AF65-F5344CB8AC3E}">
        <p14:creationId xmlns:p14="http://schemas.microsoft.com/office/powerpoint/2010/main" val="110776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fade">
                                      <p:cBhvr>
                                        <p:cTn id="15" dur="500"/>
                                        <p:tgtEl>
                                          <p:spTgt spid="57"/>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5"/>
                                        </p:tgtEl>
                                        <p:attrNameLst>
                                          <p:attrName>style.visibility</p:attrName>
                                        </p:attrNameLst>
                                      </p:cBhvr>
                                      <p:to>
                                        <p:strVal val="visible"/>
                                      </p:to>
                                    </p:set>
                                    <p:animEffect transition="in" filter="fade">
                                      <p:cBhvr>
                                        <p:cTn id="24" dur="500"/>
                                        <p:tgtEl>
                                          <p:spTgt spid="55"/>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500"/>
                                        <p:tgtEl>
                                          <p:spTgt spid="56"/>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10"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500"/>
                                        <p:tgtEl>
                                          <p:spTgt spid="54"/>
                                        </p:tgtEl>
                                      </p:cBhvr>
                                    </p:animEffect>
                                  </p:childTnLst>
                                </p:cTn>
                              </p:par>
                              <p:par>
                                <p:cTn id="43" presetID="10"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P spid="56" grpId="0"/>
      <p:bldP spid="5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27" y="317707"/>
            <a:ext cx="10994127" cy="1014664"/>
          </a:xfrm>
        </p:spPr>
        <p:txBody>
          <a:bodyPr>
            <a:normAutofit/>
          </a:bodyPr>
          <a:lstStyle/>
          <a:p>
            <a:r>
              <a:rPr lang="ca-ES" sz="2800" dirty="0">
                <a:solidFill>
                  <a:srgbClr val="003399"/>
                </a:solidFill>
                <a:latin typeface="Arial Black" panose="020B0A04020102020204" pitchFamily="34" charset="0"/>
                <a:cs typeface="Khmer OS Muol Light" panose="02000500000000020004" pitchFamily="2" charset="0"/>
              </a:rPr>
              <a:t>1. ស្វែងយល់អំពី </a:t>
            </a:r>
            <a:r>
              <a:rPr lang="en-US" sz="2800" dirty="0">
                <a:solidFill>
                  <a:srgbClr val="003399"/>
                </a:solidFill>
                <a:latin typeface="Arial Black" panose="020B0A04020102020204" pitchFamily="34" charset="0"/>
                <a:cs typeface="Khmer OS Muol Light" panose="02000500000000020004" pitchFamily="2" charset="0"/>
              </a:rPr>
              <a:t>Threads</a:t>
            </a:r>
            <a:endParaRPr lang="en-US" sz="2800" dirty="0">
              <a:latin typeface="Arial Black" panose="020B0A04020102020204" pitchFamily="34" charset="0"/>
            </a:endParaRPr>
          </a:p>
        </p:txBody>
      </p:sp>
      <p:sp>
        <p:nvSpPr>
          <p:cNvPr id="4" name="TextBox 3"/>
          <p:cNvSpPr txBox="1"/>
          <p:nvPr/>
        </p:nvSpPr>
        <p:spPr>
          <a:xfrm>
            <a:off x="4627686" y="1468054"/>
            <a:ext cx="3121367" cy="461665"/>
          </a:xfrm>
          <a:prstGeom prst="rect">
            <a:avLst/>
          </a:prstGeom>
          <a:noFill/>
        </p:spPr>
        <p:txBody>
          <a:bodyPr wrap="none" rtlCol="0">
            <a:spAutoFit/>
          </a:bodyPr>
          <a:lstStyle/>
          <a:p>
            <a:r>
              <a:rPr lang="en-US" sz="2400" dirty="0">
                <a:latin typeface="Khmer OS Battambang" panose="02000500000000020004" pitchFamily="2" charset="0"/>
                <a:cs typeface="Khmer OS Battambang" panose="02000500000000020004" pitchFamily="2" charset="0"/>
              </a:rPr>
              <a:t>Process and Threads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141" y="2097751"/>
            <a:ext cx="2051638" cy="1641310"/>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48111" y="1929719"/>
            <a:ext cx="1880679" cy="159520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12122" y="2082503"/>
            <a:ext cx="1725921" cy="1436205"/>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21375" y="2159839"/>
            <a:ext cx="1920026" cy="1517134"/>
          </a:xfrm>
          <a:prstGeom prst="rect">
            <a:avLst/>
          </a:prstGeom>
        </p:spPr>
      </p:pic>
      <p:pic>
        <p:nvPicPr>
          <p:cNvPr id="22" name="Picture 21"/>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236459" y="4163724"/>
            <a:ext cx="1865313" cy="1402491"/>
          </a:xfrm>
          <a:prstGeom prst="rect">
            <a:avLst/>
          </a:prstGeom>
        </p:spPr>
      </p:pic>
      <p:cxnSp>
        <p:nvCxnSpPr>
          <p:cNvPr id="24" name="Elbow Connector 23"/>
          <p:cNvCxnSpPr/>
          <p:nvPr/>
        </p:nvCxnSpPr>
        <p:spPr>
          <a:xfrm rot="10800000" flipV="1">
            <a:off x="7583215" y="3519298"/>
            <a:ext cx="2306725" cy="1384370"/>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7" name="Elbow Connector 36"/>
          <p:cNvCxnSpPr>
            <a:stCxn id="15" idx="2"/>
          </p:cNvCxnSpPr>
          <p:nvPr/>
        </p:nvCxnSpPr>
        <p:spPr>
          <a:xfrm rot="5400000">
            <a:off x="6805875" y="4081622"/>
            <a:ext cx="1132123" cy="6294"/>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61" name="Elbow Connector 60"/>
          <p:cNvCxnSpPr>
            <a:stCxn id="10" idx="2"/>
          </p:cNvCxnSpPr>
          <p:nvPr/>
        </p:nvCxnSpPr>
        <p:spPr>
          <a:xfrm rot="16200000" flipH="1">
            <a:off x="5348107" y="2965265"/>
            <a:ext cx="1378747" cy="249805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p:cNvCxnSpPr>
            <a:stCxn id="8" idx="2"/>
          </p:cNvCxnSpPr>
          <p:nvPr/>
        </p:nvCxnSpPr>
        <p:spPr>
          <a:xfrm rot="16200000" flipH="1">
            <a:off x="4170181" y="1607840"/>
            <a:ext cx="911770" cy="5174212"/>
          </a:xfrm>
          <a:prstGeom prst="bentConnector2">
            <a:avLst/>
          </a:prstGeom>
          <a:ln>
            <a:tailEnd type="triangle"/>
          </a:ln>
        </p:spPr>
        <p:style>
          <a:lnRef idx="3">
            <a:schemeClr val="accent6"/>
          </a:lnRef>
          <a:fillRef idx="0">
            <a:schemeClr val="accent6"/>
          </a:fillRef>
          <a:effectRef idx="2">
            <a:schemeClr val="accent6"/>
          </a:effectRef>
          <a:fontRef idx="minor">
            <a:schemeClr val="tx1"/>
          </a:fontRef>
        </p:style>
      </p:cxnSp>
      <p:pic>
        <p:nvPicPr>
          <p:cNvPr id="6" name="Picture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83090" y="4404142"/>
            <a:ext cx="2100555" cy="1669941"/>
          </a:xfrm>
          <a:prstGeom prst="rect">
            <a:avLst/>
          </a:prstGeom>
        </p:spPr>
      </p:pic>
      <p:sp>
        <p:nvSpPr>
          <p:cNvPr id="67" name="Curved Up Arrow 66"/>
          <p:cNvSpPr/>
          <p:nvPr/>
        </p:nvSpPr>
        <p:spPr>
          <a:xfrm rot="20944865">
            <a:off x="5202621" y="5249132"/>
            <a:ext cx="1634543" cy="676265"/>
          </a:xfrm>
          <a:prstGeom prst="curvedUpArrow">
            <a:avLst>
              <a:gd name="adj1" fmla="val 33606"/>
              <a:gd name="adj2" fmla="val 63736"/>
              <a:gd name="adj3" fmla="val 384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TextBox 67"/>
          <p:cNvSpPr txBox="1"/>
          <p:nvPr/>
        </p:nvSpPr>
        <p:spPr>
          <a:xfrm>
            <a:off x="2203307" y="4184912"/>
            <a:ext cx="915635" cy="369332"/>
          </a:xfrm>
          <a:prstGeom prst="rect">
            <a:avLst/>
          </a:prstGeom>
          <a:noFill/>
        </p:spPr>
        <p:txBody>
          <a:bodyPr wrap="none" rtlCol="0">
            <a:spAutoFit/>
          </a:bodyPr>
          <a:lstStyle/>
          <a:p>
            <a:r>
              <a:rPr lang="en-US" dirty="0"/>
              <a:t>Thread</a:t>
            </a:r>
          </a:p>
        </p:txBody>
      </p:sp>
      <p:sp>
        <p:nvSpPr>
          <p:cNvPr id="69" name="TextBox 68"/>
          <p:cNvSpPr txBox="1"/>
          <p:nvPr/>
        </p:nvSpPr>
        <p:spPr>
          <a:xfrm rot="5400000">
            <a:off x="4586164" y="3815434"/>
            <a:ext cx="915635" cy="369332"/>
          </a:xfrm>
          <a:prstGeom prst="rect">
            <a:avLst/>
          </a:prstGeom>
          <a:noFill/>
        </p:spPr>
        <p:txBody>
          <a:bodyPr wrap="none" rtlCol="0">
            <a:spAutoFit/>
          </a:bodyPr>
          <a:lstStyle/>
          <a:p>
            <a:r>
              <a:rPr lang="en-US" dirty="0"/>
              <a:t>Thread</a:t>
            </a:r>
          </a:p>
        </p:txBody>
      </p:sp>
      <p:sp>
        <p:nvSpPr>
          <p:cNvPr id="70" name="TextBox 69"/>
          <p:cNvSpPr txBox="1"/>
          <p:nvPr/>
        </p:nvSpPr>
        <p:spPr>
          <a:xfrm rot="5400000">
            <a:off x="7414953" y="3829019"/>
            <a:ext cx="915635" cy="369332"/>
          </a:xfrm>
          <a:prstGeom prst="rect">
            <a:avLst/>
          </a:prstGeom>
          <a:noFill/>
        </p:spPr>
        <p:txBody>
          <a:bodyPr wrap="none" rtlCol="0">
            <a:spAutoFit/>
          </a:bodyPr>
          <a:lstStyle/>
          <a:p>
            <a:r>
              <a:rPr lang="en-US" dirty="0"/>
              <a:t>Thread</a:t>
            </a:r>
          </a:p>
        </p:txBody>
      </p:sp>
      <p:sp>
        <p:nvSpPr>
          <p:cNvPr id="71" name="TextBox 70"/>
          <p:cNvSpPr txBox="1"/>
          <p:nvPr/>
        </p:nvSpPr>
        <p:spPr>
          <a:xfrm>
            <a:off x="7802898" y="4534336"/>
            <a:ext cx="915635" cy="369332"/>
          </a:xfrm>
          <a:prstGeom prst="rect">
            <a:avLst/>
          </a:prstGeom>
          <a:noFill/>
        </p:spPr>
        <p:txBody>
          <a:bodyPr wrap="none" rtlCol="0">
            <a:spAutoFit/>
          </a:bodyPr>
          <a:lstStyle/>
          <a:p>
            <a:r>
              <a:rPr lang="en-US" dirty="0"/>
              <a:t>Thread</a:t>
            </a:r>
          </a:p>
        </p:txBody>
      </p:sp>
    </p:spTree>
    <p:extLst>
      <p:ext uri="{BB962C8B-B14F-4D97-AF65-F5344CB8AC3E}">
        <p14:creationId xmlns:p14="http://schemas.microsoft.com/office/powerpoint/2010/main" val="608488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8"/>
                                        </p:tgtEl>
                                        <p:attrNameLst>
                                          <p:attrName>style.visibility</p:attrName>
                                        </p:attrNameLst>
                                      </p:cBhvr>
                                      <p:to>
                                        <p:strVal val="visible"/>
                                      </p:to>
                                    </p:set>
                                    <p:animEffect transition="in" filter="fade">
                                      <p:cBhvr>
                                        <p:cTn id="24" dur="500"/>
                                        <p:tgtEl>
                                          <p:spTgt spid="6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fade">
                                      <p:cBhvr>
                                        <p:cTn id="27" dur="500"/>
                                        <p:tgtEl>
                                          <p:spTgt spid="6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0"/>
                                        </p:tgtEl>
                                        <p:attrNameLst>
                                          <p:attrName>style.visibility</p:attrName>
                                        </p:attrNameLst>
                                      </p:cBhvr>
                                      <p:to>
                                        <p:strVal val="visible"/>
                                      </p:to>
                                    </p:set>
                                    <p:animEffect transition="in" filter="fade">
                                      <p:cBhvr>
                                        <p:cTn id="30" dur="500"/>
                                        <p:tgtEl>
                                          <p:spTgt spid="7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1"/>
                                        </p:tgtEl>
                                        <p:attrNameLst>
                                          <p:attrName>style.visibility</p:attrName>
                                        </p:attrNameLst>
                                      </p:cBhvr>
                                      <p:to>
                                        <p:strVal val="visible"/>
                                      </p:to>
                                    </p:set>
                                    <p:animEffect transition="in" filter="fade">
                                      <p:cBhvr>
                                        <p:cTn id="33" dur="500"/>
                                        <p:tgtEl>
                                          <p:spTgt spid="71"/>
                                        </p:tgtEl>
                                      </p:cBhvr>
                                    </p:animEffect>
                                  </p:childTnLst>
                                </p:cTn>
                              </p:par>
                              <p:par>
                                <p:cTn id="34" presetID="10" presetClass="entr" presetSubtype="0" fill="hold"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10"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par>
                                <p:cTn id="43" presetID="10" presetClass="entr" presetSubtype="0" fill="hold" nodeType="with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fade">
                                      <p:cBhvr>
                                        <p:cTn id="45" dur="500"/>
                                        <p:tgtEl>
                                          <p:spTgt spid="66"/>
                                        </p:tgtEl>
                                      </p:cBhvr>
                                    </p:animEffect>
                                  </p:childTnLst>
                                </p:cTn>
                              </p:par>
                              <p:par>
                                <p:cTn id="46" presetID="10" presetClass="entr" presetSubtype="0" fill="hold" nodeType="withEffect">
                                  <p:stCondLst>
                                    <p:cond delay="0"/>
                                  </p:stCondLst>
                                  <p:childTnLst>
                                    <p:set>
                                      <p:cBhvr>
                                        <p:cTn id="47" dur="1" fill="hold">
                                          <p:stCondLst>
                                            <p:cond delay="0"/>
                                          </p:stCondLst>
                                        </p:cTn>
                                        <p:tgtEl>
                                          <p:spTgt spid="61"/>
                                        </p:tgtEl>
                                        <p:attrNameLst>
                                          <p:attrName>style.visibility</p:attrName>
                                        </p:attrNameLst>
                                      </p:cBhvr>
                                      <p:to>
                                        <p:strVal val="visible"/>
                                      </p:to>
                                    </p:set>
                                    <p:animEffect transition="in" filter="fade">
                                      <p:cBhvr>
                                        <p:cTn id="48" dur="500"/>
                                        <p:tgtEl>
                                          <p:spTgt spid="6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7"/>
                                        </p:tgtEl>
                                        <p:attrNameLst>
                                          <p:attrName>style.visibility</p:attrName>
                                        </p:attrNameLst>
                                      </p:cBhvr>
                                      <p:to>
                                        <p:strVal val="visible"/>
                                      </p:to>
                                    </p:set>
                                    <p:animEffect transition="in" filter="fade">
                                      <p:cBhvr>
                                        <p:cTn id="51"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p:bldP spid="69" grpId="0"/>
      <p:bldP spid="70" grpId="0"/>
      <p:bldP spid="71" grpId="0"/>
    </p:bldLst>
  </p:timing>
</p:sld>
</file>

<file path=ppt/theme/theme1.xml><?xml version="1.0" encoding="utf-8"?>
<a:theme xmlns:a="http://schemas.openxmlformats.org/drawingml/2006/main" name="TS102922647">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72993B34-2A1E-4D69-B46F-FD7F62543E3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1400</Words>
  <Application>Microsoft Office PowerPoint</Application>
  <PresentationFormat>Widescreen</PresentationFormat>
  <Paragraphs>209</Paragraphs>
  <Slides>26</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Microsoft YaHei UI</vt:lpstr>
      <vt:lpstr>Arial</vt:lpstr>
      <vt:lpstr>Arial Black</vt:lpstr>
      <vt:lpstr>Courier New</vt:lpstr>
      <vt:lpstr>DaunPenh</vt:lpstr>
      <vt:lpstr>Khmer OS Battambang</vt:lpstr>
      <vt:lpstr>Khmer OS Muol Light</vt:lpstr>
      <vt:lpstr>Wingdings</vt:lpstr>
      <vt:lpstr>TS102922647</vt:lpstr>
      <vt:lpstr>PowerPoint Presentation</vt:lpstr>
      <vt:lpstr>ថ្នាក់ ភ្នំពេញ</vt:lpstr>
      <vt:lpstr>មាតិកា</vt:lpstr>
      <vt:lpstr>1. ស្វែងយល់អំពី Threads</vt:lpstr>
      <vt:lpstr>1. ស្វែងយល់អំពី Threads</vt:lpstr>
      <vt:lpstr>1. ស្វែងយល់អំពី Threads</vt:lpstr>
      <vt:lpstr>1. ស្វែងយល់អំពី Threads</vt:lpstr>
      <vt:lpstr>1. ស្វែងយល់អំពី Threads</vt:lpstr>
      <vt:lpstr>1. ស្វែងយល់អំពី Threads</vt:lpstr>
      <vt:lpstr>2. វិធីសាស្ត្រក្នុងការ Implementation Thread</vt:lpstr>
      <vt:lpstr>2. វិធីសាស្ត្រក្នុងការ Implementation Thread</vt:lpstr>
      <vt:lpstr>2. វិធីសាស្ត្រក្នុងការ Implementation Thread</vt:lpstr>
      <vt:lpstr>2. វិធីសាស្ត្រក្នុងការ Implementation Thread</vt:lpstr>
      <vt:lpstr>2. វិធីសាស្ត្រក្នុងការ Implementation Thread</vt:lpstr>
      <vt:lpstr>2. វិធីសាស្ត្រក្នុងការ Implementation Thread</vt:lpstr>
      <vt:lpstr>3.1 Sleep Method</vt:lpstr>
      <vt:lpstr>3. ស្វែងយល់អំពី Method of Threads</vt:lpstr>
      <vt:lpstr>Wait</vt:lpstr>
      <vt:lpstr>Notify</vt:lpstr>
      <vt:lpstr>3. ស្វែងយល់អំពី Synchronization</vt:lpstr>
      <vt:lpstr>3. ស្វែងយល់អំពី Synchronization</vt:lpstr>
      <vt:lpstr>1. ស្វែងយល់អំពី Synchronization</vt:lpstr>
      <vt:lpstr>1. ស្វែងយល់អំពី Synchronization</vt:lpstr>
      <vt:lpstr>1. ស្វែងយល់អំពី Synchronization</vt:lpstr>
      <vt:lpstr>  ប្រភពឯកសារ </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2013-07-06T07:41:15Z</dcterms:created>
  <dcterms:modified xsi:type="dcterms:W3CDTF">2016-05-10T03:10:53Z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TC029226479991</vt:lpwstr>
  </property>
</Properties>
</file>